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70" r:id="rId12"/>
    <p:sldId id="272" r:id="rId13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B2A7927-583F-421B-AC16-ECFCE9B48648}">
          <p14:sldIdLst>
            <p14:sldId id="256"/>
            <p14:sldId id="257"/>
            <p14:sldId id="259"/>
            <p14:sldId id="258"/>
            <p14:sldId id="260"/>
            <p14:sldId id="261"/>
            <p14:sldId id="262"/>
            <p14:sldId id="263"/>
            <p14:sldId id="264"/>
            <p14:sldId id="266"/>
            <p14:sldId id="270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0032"/>
    <a:srgbClr val="D9D9D9"/>
    <a:srgbClr val="979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3" autoAdjust="0"/>
    <p:restoredTop sz="95590" autoAdjust="0"/>
  </p:normalViewPr>
  <p:slideViewPr>
    <p:cSldViewPr snapToGrid="0">
      <p:cViewPr varScale="1">
        <p:scale>
          <a:sx n="108" d="100"/>
          <a:sy n="108" d="100"/>
        </p:scale>
        <p:origin x="492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12A2E8-7C7C-4BB8-87E0-ADEDF7E99FD9}" type="doc">
      <dgm:prSet loTypeId="urn:microsoft.com/office/officeart/2005/8/layout/vList5" loCatId="list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39BE14E0-FEEC-462C-9D4E-89CEACC8D819}">
      <dgm:prSet phldrT="[Текст]"/>
      <dgm:spPr/>
      <dgm:t>
        <a:bodyPr/>
        <a:lstStyle/>
        <a:p>
          <a:pPr algn="l"/>
          <a:r>
            <a:rPr lang="ru-RU" dirty="0"/>
            <a:t>Договорная деятельность</a:t>
          </a:r>
        </a:p>
      </dgm:t>
    </dgm:pt>
    <dgm:pt modelId="{8C116813-DE8A-4024-90AF-B7FD468B1405}" type="parTrans" cxnId="{82917EE8-CECF-4FCA-8E9C-3E6082E84020}">
      <dgm:prSet/>
      <dgm:spPr/>
      <dgm:t>
        <a:bodyPr/>
        <a:lstStyle/>
        <a:p>
          <a:endParaRPr lang="ru-RU"/>
        </a:p>
      </dgm:t>
    </dgm:pt>
    <dgm:pt modelId="{399230F3-911F-4A66-81A1-C96C12664D8A}" type="sibTrans" cxnId="{82917EE8-CECF-4FCA-8E9C-3E6082E84020}">
      <dgm:prSet/>
      <dgm:spPr/>
      <dgm:t>
        <a:bodyPr/>
        <a:lstStyle/>
        <a:p>
          <a:endParaRPr lang="ru-RU"/>
        </a:p>
      </dgm:t>
    </dgm:pt>
    <dgm:pt modelId="{5C9E8662-A246-4127-9386-E42B43CF37DA}">
      <dgm:prSet phldrT="[Текст]"/>
      <dgm:spPr/>
      <dgm:t>
        <a:bodyPr/>
        <a:lstStyle/>
        <a:p>
          <a:r>
            <a:rPr lang="ru-RU" dirty="0"/>
            <a:t>Подготовка, согласование, подписание и учет договорных документов</a:t>
          </a:r>
        </a:p>
      </dgm:t>
    </dgm:pt>
    <dgm:pt modelId="{09984DA6-AF2A-4319-A561-A76C881EFC58}" type="parTrans" cxnId="{6EC74662-611B-43B1-A94A-28FB4057A8EB}">
      <dgm:prSet/>
      <dgm:spPr/>
      <dgm:t>
        <a:bodyPr/>
        <a:lstStyle/>
        <a:p>
          <a:endParaRPr lang="ru-RU"/>
        </a:p>
      </dgm:t>
    </dgm:pt>
    <dgm:pt modelId="{2402FF37-1CB4-487C-831F-AC9D033F947B}" type="sibTrans" cxnId="{6EC74662-611B-43B1-A94A-28FB4057A8EB}">
      <dgm:prSet/>
      <dgm:spPr/>
      <dgm:t>
        <a:bodyPr/>
        <a:lstStyle/>
        <a:p>
          <a:endParaRPr lang="ru-RU"/>
        </a:p>
      </dgm:t>
    </dgm:pt>
    <dgm:pt modelId="{8BE5B340-4CEA-4B8B-9B8D-0544F967B689}">
      <dgm:prSet phldrT="[Текст]"/>
      <dgm:spPr/>
      <dgm:t>
        <a:bodyPr/>
        <a:lstStyle/>
        <a:p>
          <a:r>
            <a:rPr lang="ru-RU" dirty="0"/>
            <a:t>Интеграции с учетной системой и </a:t>
          </a:r>
          <a:r>
            <a:rPr lang="ru-RU" dirty="0" err="1"/>
            <a:t>Росреестром</a:t>
          </a:r>
          <a:endParaRPr lang="ru-RU" dirty="0"/>
        </a:p>
      </dgm:t>
    </dgm:pt>
    <dgm:pt modelId="{9DEB725F-8A08-4269-96AF-6696981BABBA}" type="parTrans" cxnId="{056705C7-BB9D-49E5-80EC-6997785C4940}">
      <dgm:prSet/>
      <dgm:spPr/>
      <dgm:t>
        <a:bodyPr/>
        <a:lstStyle/>
        <a:p>
          <a:endParaRPr lang="ru-RU"/>
        </a:p>
      </dgm:t>
    </dgm:pt>
    <dgm:pt modelId="{9EDB647C-380C-4131-89D7-11061C4CD954}" type="sibTrans" cxnId="{056705C7-BB9D-49E5-80EC-6997785C4940}">
      <dgm:prSet/>
      <dgm:spPr/>
      <dgm:t>
        <a:bodyPr/>
        <a:lstStyle/>
        <a:p>
          <a:endParaRPr lang="ru-RU"/>
        </a:p>
      </dgm:t>
    </dgm:pt>
    <dgm:pt modelId="{3C1ADFFC-C748-4F7D-9DDF-452C8DA9CF2D}">
      <dgm:prSet phldrT="[Текст]"/>
      <dgm:spPr/>
      <dgm:t>
        <a:bodyPr/>
        <a:lstStyle/>
        <a:p>
          <a:pPr algn="l"/>
          <a:r>
            <a:rPr lang="ru-RU" dirty="0"/>
            <a:t>Внутренние документы</a:t>
          </a:r>
        </a:p>
      </dgm:t>
    </dgm:pt>
    <dgm:pt modelId="{088D44BD-5EEC-4B23-9F14-85282B39F8E0}" type="parTrans" cxnId="{60A17DDC-D443-4AEE-BC3F-B955DB11FF2C}">
      <dgm:prSet/>
      <dgm:spPr/>
      <dgm:t>
        <a:bodyPr/>
        <a:lstStyle/>
        <a:p>
          <a:endParaRPr lang="ru-RU"/>
        </a:p>
      </dgm:t>
    </dgm:pt>
    <dgm:pt modelId="{8C2FA001-8A97-4AB5-B54D-FE8438C6645B}" type="sibTrans" cxnId="{60A17DDC-D443-4AEE-BC3F-B955DB11FF2C}">
      <dgm:prSet/>
      <dgm:spPr/>
      <dgm:t>
        <a:bodyPr/>
        <a:lstStyle/>
        <a:p>
          <a:endParaRPr lang="ru-RU"/>
        </a:p>
      </dgm:t>
    </dgm:pt>
    <dgm:pt modelId="{EC20E213-7952-4F28-90A1-2FF6CE8BF336}">
      <dgm:prSet phldrT="[Текст]"/>
      <dgm:spPr/>
      <dgm:t>
        <a:bodyPr/>
        <a:lstStyle/>
        <a:p>
          <a:r>
            <a:rPr lang="ru-RU" dirty="0"/>
            <a:t>Подготовка и согласование Служебных записок и Приказов</a:t>
          </a:r>
        </a:p>
      </dgm:t>
    </dgm:pt>
    <dgm:pt modelId="{79DAA5FC-DA58-4171-A783-56C4E23D5374}" type="parTrans" cxnId="{05315A4D-894A-4DE3-B182-2F03C9C43C6A}">
      <dgm:prSet/>
      <dgm:spPr/>
      <dgm:t>
        <a:bodyPr/>
        <a:lstStyle/>
        <a:p>
          <a:endParaRPr lang="ru-RU"/>
        </a:p>
      </dgm:t>
    </dgm:pt>
    <dgm:pt modelId="{7D7BC74F-6878-474A-9AC7-C6725B63304B}" type="sibTrans" cxnId="{05315A4D-894A-4DE3-B182-2F03C9C43C6A}">
      <dgm:prSet/>
      <dgm:spPr/>
      <dgm:t>
        <a:bodyPr/>
        <a:lstStyle/>
        <a:p>
          <a:endParaRPr lang="ru-RU"/>
        </a:p>
      </dgm:t>
    </dgm:pt>
    <dgm:pt modelId="{A7A45712-265A-4C9A-8DC6-F4EB8F5B0913}">
      <dgm:prSet phldrT="[Текст]"/>
      <dgm:spPr/>
      <dgm:t>
        <a:bodyPr/>
        <a:lstStyle/>
        <a:p>
          <a:r>
            <a:rPr lang="ru-RU" dirty="0"/>
            <a:t>Инициация заявок и разработка проектов договоров</a:t>
          </a:r>
        </a:p>
      </dgm:t>
    </dgm:pt>
    <dgm:pt modelId="{DB47BF3D-BA5E-4091-9A61-4CA7AFC8A170}" type="parTrans" cxnId="{9448D9FC-49EC-4086-93D0-DBACC1D86776}">
      <dgm:prSet/>
      <dgm:spPr/>
      <dgm:t>
        <a:bodyPr/>
        <a:lstStyle/>
        <a:p>
          <a:endParaRPr lang="ru-RU"/>
        </a:p>
      </dgm:t>
    </dgm:pt>
    <dgm:pt modelId="{2A2F9DBA-4F66-4D3A-BEDF-E0E68ABDAA31}" type="sibTrans" cxnId="{9448D9FC-49EC-4086-93D0-DBACC1D86776}">
      <dgm:prSet/>
      <dgm:spPr/>
      <dgm:t>
        <a:bodyPr/>
        <a:lstStyle/>
        <a:p>
          <a:endParaRPr lang="ru-RU"/>
        </a:p>
      </dgm:t>
    </dgm:pt>
    <dgm:pt modelId="{C3DB9498-01E5-4148-BFE5-983C1F973CF5}">
      <dgm:prSet phldrT="[Текст]"/>
      <dgm:spPr/>
      <dgm:t>
        <a:bodyPr/>
        <a:lstStyle/>
        <a:p>
          <a:pPr algn="l"/>
          <a:r>
            <a:rPr lang="ru-RU" dirty="0"/>
            <a:t>Претензионная работа</a:t>
          </a:r>
        </a:p>
      </dgm:t>
    </dgm:pt>
    <dgm:pt modelId="{08129293-FA8E-4A9A-9933-C2AA42E9F765}" type="parTrans" cxnId="{FDE96D1D-CA60-426E-89E4-6130DBA2E638}">
      <dgm:prSet/>
      <dgm:spPr/>
      <dgm:t>
        <a:bodyPr/>
        <a:lstStyle/>
        <a:p>
          <a:endParaRPr lang="ru-RU"/>
        </a:p>
      </dgm:t>
    </dgm:pt>
    <dgm:pt modelId="{F8BC21FB-8A61-4BC5-A365-1CAE778A028D}" type="sibTrans" cxnId="{FDE96D1D-CA60-426E-89E4-6130DBA2E638}">
      <dgm:prSet/>
      <dgm:spPr/>
      <dgm:t>
        <a:bodyPr/>
        <a:lstStyle/>
        <a:p>
          <a:endParaRPr lang="ru-RU"/>
        </a:p>
      </dgm:t>
    </dgm:pt>
    <dgm:pt modelId="{C563124A-150C-48D6-AD78-9FF3EFBFDE16}">
      <dgm:prSet phldrT="[Текст]"/>
      <dgm:spPr/>
      <dgm:t>
        <a:bodyPr/>
        <a:lstStyle/>
        <a:p>
          <a:r>
            <a:rPr lang="ru-RU" dirty="0"/>
            <a:t>Получение, обработка и подготовка обращение в адрес подрядчиков на претензии</a:t>
          </a:r>
        </a:p>
      </dgm:t>
    </dgm:pt>
    <dgm:pt modelId="{1029F7C8-8E4D-4CCF-9DC3-CEE5D9F79F61}" type="parTrans" cxnId="{377AFA5F-E97E-4B42-B403-8B6B26EF9233}">
      <dgm:prSet/>
      <dgm:spPr/>
      <dgm:t>
        <a:bodyPr/>
        <a:lstStyle/>
        <a:p>
          <a:endParaRPr lang="ru-RU"/>
        </a:p>
      </dgm:t>
    </dgm:pt>
    <dgm:pt modelId="{E675A6F1-AC65-479A-B413-5D62939E6FC6}" type="sibTrans" cxnId="{377AFA5F-E97E-4B42-B403-8B6B26EF9233}">
      <dgm:prSet/>
      <dgm:spPr/>
      <dgm:t>
        <a:bodyPr/>
        <a:lstStyle/>
        <a:p>
          <a:endParaRPr lang="ru-RU"/>
        </a:p>
      </dgm:t>
    </dgm:pt>
    <dgm:pt modelId="{C234BEAC-5278-441D-A29C-34CDDA83F70D}">
      <dgm:prSet/>
      <dgm:spPr/>
      <dgm:t>
        <a:bodyPr/>
        <a:lstStyle/>
        <a:p>
          <a:pPr algn="l"/>
          <a:r>
            <a:rPr lang="ru-RU" dirty="0" err="1"/>
            <a:t>Вх</a:t>
          </a:r>
          <a:r>
            <a:rPr lang="ru-RU" dirty="0"/>
            <a:t>. и Исх. корреспонденция</a:t>
          </a:r>
        </a:p>
      </dgm:t>
    </dgm:pt>
    <dgm:pt modelId="{71361C07-E59E-475D-B20A-59BF5D7D76A0}" type="parTrans" cxnId="{9C8B677F-CBBD-4DA4-BBFC-7941832EBEDB}">
      <dgm:prSet/>
      <dgm:spPr/>
      <dgm:t>
        <a:bodyPr/>
        <a:lstStyle/>
        <a:p>
          <a:endParaRPr lang="ru-RU"/>
        </a:p>
      </dgm:t>
    </dgm:pt>
    <dgm:pt modelId="{D1DBE670-0EFF-4D25-8420-51C043DE18E8}" type="sibTrans" cxnId="{9C8B677F-CBBD-4DA4-BBFC-7941832EBEDB}">
      <dgm:prSet/>
      <dgm:spPr/>
      <dgm:t>
        <a:bodyPr/>
        <a:lstStyle/>
        <a:p>
          <a:endParaRPr lang="ru-RU"/>
        </a:p>
      </dgm:t>
    </dgm:pt>
    <dgm:pt modelId="{66BF04B0-AED6-4A33-A1C4-8BA0A6D41718}">
      <dgm:prSet/>
      <dgm:spPr/>
      <dgm:t>
        <a:bodyPr/>
        <a:lstStyle/>
        <a:p>
          <a:r>
            <a:rPr lang="ru-RU" dirty="0"/>
            <a:t>Получение, обработка, постановка поручений по </a:t>
          </a:r>
          <a:r>
            <a:rPr lang="ru-RU" dirty="0" err="1"/>
            <a:t>Вх</a:t>
          </a:r>
          <a:r>
            <a:rPr lang="ru-RU" dirty="0"/>
            <a:t>. письмам;</a:t>
          </a:r>
        </a:p>
      </dgm:t>
    </dgm:pt>
    <dgm:pt modelId="{3F898F41-2900-4926-870A-A125165B1642}" type="parTrans" cxnId="{0A00280C-4C25-450B-9FB9-41AA6FC8187C}">
      <dgm:prSet/>
      <dgm:spPr/>
      <dgm:t>
        <a:bodyPr/>
        <a:lstStyle/>
        <a:p>
          <a:endParaRPr lang="ru-RU"/>
        </a:p>
      </dgm:t>
    </dgm:pt>
    <dgm:pt modelId="{29EED1AF-F138-44D4-B620-6EC692578CBB}" type="sibTrans" cxnId="{0A00280C-4C25-450B-9FB9-41AA6FC8187C}">
      <dgm:prSet/>
      <dgm:spPr/>
      <dgm:t>
        <a:bodyPr/>
        <a:lstStyle/>
        <a:p>
          <a:endParaRPr lang="ru-RU"/>
        </a:p>
      </dgm:t>
    </dgm:pt>
    <dgm:pt modelId="{E02A7190-211C-42AE-8EB9-B7681912841F}">
      <dgm:prSet/>
      <dgm:spPr/>
      <dgm:t>
        <a:bodyPr/>
        <a:lstStyle/>
        <a:p>
          <a:pPr algn="l"/>
          <a:r>
            <a:rPr lang="ru-RU" dirty="0"/>
            <a:t>Исполнительская дисциплина</a:t>
          </a:r>
        </a:p>
      </dgm:t>
    </dgm:pt>
    <dgm:pt modelId="{440475C1-D4AA-4341-ABFF-08FEC413A31F}" type="parTrans" cxnId="{FD5D32A3-D06C-4B7E-A403-17355BE1CD6D}">
      <dgm:prSet/>
      <dgm:spPr/>
      <dgm:t>
        <a:bodyPr/>
        <a:lstStyle/>
        <a:p>
          <a:endParaRPr lang="ru-RU"/>
        </a:p>
      </dgm:t>
    </dgm:pt>
    <dgm:pt modelId="{E49F2DE1-B02B-434D-B05C-4B01F1938839}" type="sibTrans" cxnId="{FD5D32A3-D06C-4B7E-A403-17355BE1CD6D}">
      <dgm:prSet/>
      <dgm:spPr/>
      <dgm:t>
        <a:bodyPr/>
        <a:lstStyle/>
        <a:p>
          <a:endParaRPr lang="ru-RU"/>
        </a:p>
      </dgm:t>
    </dgm:pt>
    <dgm:pt modelId="{457F871B-38EC-4739-AF36-925CF919642F}">
      <dgm:prSet/>
      <dgm:spPr/>
      <dgm:t>
        <a:bodyPr/>
        <a:lstStyle/>
        <a:p>
          <a:r>
            <a:rPr lang="ru-RU" dirty="0"/>
            <a:t>Подготовка Исх. писем связанных с </a:t>
          </a:r>
          <a:r>
            <a:rPr lang="ru-RU" dirty="0" err="1"/>
            <a:t>Вх</a:t>
          </a:r>
          <a:r>
            <a:rPr lang="ru-RU" dirty="0"/>
            <a:t>. корреспонденцией </a:t>
          </a:r>
        </a:p>
      </dgm:t>
    </dgm:pt>
    <dgm:pt modelId="{50F5E699-99D2-4532-9228-9E8235B975BA}" type="parTrans" cxnId="{F942AA57-0FBD-40A5-A753-A8455F3C7E3F}">
      <dgm:prSet/>
      <dgm:spPr/>
      <dgm:t>
        <a:bodyPr/>
        <a:lstStyle/>
        <a:p>
          <a:endParaRPr lang="ru-RU"/>
        </a:p>
      </dgm:t>
    </dgm:pt>
    <dgm:pt modelId="{50A70656-D917-4630-9274-D5AB20335BF9}" type="sibTrans" cxnId="{F942AA57-0FBD-40A5-A753-A8455F3C7E3F}">
      <dgm:prSet/>
      <dgm:spPr/>
      <dgm:t>
        <a:bodyPr/>
        <a:lstStyle/>
        <a:p>
          <a:endParaRPr lang="ru-RU"/>
        </a:p>
      </dgm:t>
    </dgm:pt>
    <dgm:pt modelId="{9EFDEB1A-7BCA-4E4B-A319-BC2BCD49ABF3}">
      <dgm:prSet/>
      <dgm:spPr/>
      <dgm:t>
        <a:bodyPr/>
        <a:lstStyle/>
        <a:p>
          <a:r>
            <a:rPr lang="ru-RU" dirty="0"/>
            <a:t>Настройка отчетности по исполнительской дисциплине работников</a:t>
          </a:r>
        </a:p>
      </dgm:t>
    </dgm:pt>
    <dgm:pt modelId="{403F540F-0A5B-4F27-8D06-1A903EAE98CB}" type="parTrans" cxnId="{39186073-FA22-4A9C-B02C-3FE1CFA98FEE}">
      <dgm:prSet/>
      <dgm:spPr/>
      <dgm:t>
        <a:bodyPr/>
        <a:lstStyle/>
        <a:p>
          <a:endParaRPr lang="ru-RU"/>
        </a:p>
      </dgm:t>
    </dgm:pt>
    <dgm:pt modelId="{01C20C6F-E9DD-4F49-A129-D2649774691F}" type="sibTrans" cxnId="{39186073-FA22-4A9C-B02C-3FE1CFA98FEE}">
      <dgm:prSet/>
      <dgm:spPr/>
      <dgm:t>
        <a:bodyPr/>
        <a:lstStyle/>
        <a:p>
          <a:endParaRPr lang="ru-RU"/>
        </a:p>
      </dgm:t>
    </dgm:pt>
    <dgm:pt modelId="{34B74A65-038A-434C-A9DD-A34562320CE3}" type="pres">
      <dgm:prSet presAssocID="{A612A2E8-7C7C-4BB8-87E0-ADEDF7E99FD9}" presName="Name0" presStyleCnt="0">
        <dgm:presLayoutVars>
          <dgm:dir/>
          <dgm:animLvl val="lvl"/>
          <dgm:resizeHandles val="exact"/>
        </dgm:presLayoutVars>
      </dgm:prSet>
      <dgm:spPr/>
    </dgm:pt>
    <dgm:pt modelId="{D88E94CD-24D2-48A7-9C1F-94B8F542FDC9}" type="pres">
      <dgm:prSet presAssocID="{39BE14E0-FEEC-462C-9D4E-89CEACC8D819}" presName="linNode" presStyleCnt="0"/>
      <dgm:spPr/>
    </dgm:pt>
    <dgm:pt modelId="{ECCE30F2-26AA-4EA6-B09A-8AF554A851EA}" type="pres">
      <dgm:prSet presAssocID="{39BE14E0-FEEC-462C-9D4E-89CEACC8D819}" presName="parentText" presStyleLbl="node1" presStyleIdx="0" presStyleCnt="5" custScaleX="111177">
        <dgm:presLayoutVars>
          <dgm:chMax val="1"/>
          <dgm:bulletEnabled val="1"/>
        </dgm:presLayoutVars>
      </dgm:prSet>
      <dgm:spPr/>
    </dgm:pt>
    <dgm:pt modelId="{C2F4984B-079E-48FD-A427-76A5C481A04D}" type="pres">
      <dgm:prSet presAssocID="{39BE14E0-FEEC-462C-9D4E-89CEACC8D819}" presName="descendantText" presStyleLbl="alignAccFollowNode1" presStyleIdx="0" presStyleCnt="5">
        <dgm:presLayoutVars>
          <dgm:bulletEnabled val="1"/>
        </dgm:presLayoutVars>
      </dgm:prSet>
      <dgm:spPr/>
    </dgm:pt>
    <dgm:pt modelId="{B1751870-59C3-462B-A03F-FFAA7058EEB2}" type="pres">
      <dgm:prSet presAssocID="{399230F3-911F-4A66-81A1-C96C12664D8A}" presName="sp" presStyleCnt="0"/>
      <dgm:spPr/>
    </dgm:pt>
    <dgm:pt modelId="{FF6E816C-1159-499F-8A62-4B9172BE86C5}" type="pres">
      <dgm:prSet presAssocID="{3C1ADFFC-C748-4F7D-9DDF-452C8DA9CF2D}" presName="linNode" presStyleCnt="0"/>
      <dgm:spPr/>
    </dgm:pt>
    <dgm:pt modelId="{3407BFBE-77E4-41DA-88E5-A70C120AA2E4}" type="pres">
      <dgm:prSet presAssocID="{3C1ADFFC-C748-4F7D-9DDF-452C8DA9CF2D}" presName="parentText" presStyleLbl="node1" presStyleIdx="1" presStyleCnt="5" custScaleX="111177">
        <dgm:presLayoutVars>
          <dgm:chMax val="1"/>
          <dgm:bulletEnabled val="1"/>
        </dgm:presLayoutVars>
      </dgm:prSet>
      <dgm:spPr/>
    </dgm:pt>
    <dgm:pt modelId="{7B6C8281-6F0E-4E6A-BD5C-AAADC621421F}" type="pres">
      <dgm:prSet presAssocID="{3C1ADFFC-C748-4F7D-9DDF-452C8DA9CF2D}" presName="descendantText" presStyleLbl="alignAccFollowNode1" presStyleIdx="1" presStyleCnt="5">
        <dgm:presLayoutVars>
          <dgm:bulletEnabled val="1"/>
        </dgm:presLayoutVars>
      </dgm:prSet>
      <dgm:spPr/>
    </dgm:pt>
    <dgm:pt modelId="{A1BFF6FB-C321-4FAB-A0C2-BE4BAEA4E785}" type="pres">
      <dgm:prSet presAssocID="{8C2FA001-8A97-4AB5-B54D-FE8438C6645B}" presName="sp" presStyleCnt="0"/>
      <dgm:spPr/>
    </dgm:pt>
    <dgm:pt modelId="{ACE329BF-6B22-4453-8C1E-8EF787D8F98C}" type="pres">
      <dgm:prSet presAssocID="{C3DB9498-01E5-4148-BFE5-983C1F973CF5}" presName="linNode" presStyleCnt="0"/>
      <dgm:spPr/>
    </dgm:pt>
    <dgm:pt modelId="{EB542CE5-1B40-4D36-8ADA-541A6C20DA6D}" type="pres">
      <dgm:prSet presAssocID="{C3DB9498-01E5-4148-BFE5-983C1F973CF5}" presName="parentText" presStyleLbl="node1" presStyleIdx="2" presStyleCnt="5" custScaleX="112610">
        <dgm:presLayoutVars>
          <dgm:chMax val="1"/>
          <dgm:bulletEnabled val="1"/>
        </dgm:presLayoutVars>
      </dgm:prSet>
      <dgm:spPr/>
    </dgm:pt>
    <dgm:pt modelId="{B7DC8D5E-D3D4-4E38-A87B-CB390261624C}" type="pres">
      <dgm:prSet presAssocID="{C3DB9498-01E5-4148-BFE5-983C1F973CF5}" presName="descendantText" presStyleLbl="alignAccFollowNode1" presStyleIdx="2" presStyleCnt="5">
        <dgm:presLayoutVars>
          <dgm:bulletEnabled val="1"/>
        </dgm:presLayoutVars>
      </dgm:prSet>
      <dgm:spPr/>
    </dgm:pt>
    <dgm:pt modelId="{DCF9A874-7AC2-4852-89A3-251EE5DBA81D}" type="pres">
      <dgm:prSet presAssocID="{F8BC21FB-8A61-4BC5-A365-1CAE778A028D}" presName="sp" presStyleCnt="0"/>
      <dgm:spPr/>
    </dgm:pt>
    <dgm:pt modelId="{CA973204-4821-4A2E-B06D-3F747C9B939E}" type="pres">
      <dgm:prSet presAssocID="{C234BEAC-5278-441D-A29C-34CDDA83F70D}" presName="linNode" presStyleCnt="0"/>
      <dgm:spPr/>
    </dgm:pt>
    <dgm:pt modelId="{99FCC1A5-3216-4589-8A2D-7E3469F3B922}" type="pres">
      <dgm:prSet presAssocID="{C234BEAC-5278-441D-A29C-34CDDA83F70D}" presName="parentText" presStyleLbl="node1" presStyleIdx="3" presStyleCnt="5" custScaleX="113941">
        <dgm:presLayoutVars>
          <dgm:chMax val="1"/>
          <dgm:bulletEnabled val="1"/>
        </dgm:presLayoutVars>
      </dgm:prSet>
      <dgm:spPr/>
    </dgm:pt>
    <dgm:pt modelId="{91DE539A-9976-4BC8-89E0-B45BBEBB120F}" type="pres">
      <dgm:prSet presAssocID="{C234BEAC-5278-441D-A29C-34CDDA83F70D}" presName="descendantText" presStyleLbl="alignAccFollowNode1" presStyleIdx="3" presStyleCnt="5">
        <dgm:presLayoutVars>
          <dgm:bulletEnabled val="1"/>
        </dgm:presLayoutVars>
      </dgm:prSet>
      <dgm:spPr/>
    </dgm:pt>
    <dgm:pt modelId="{90992C11-F866-4DE4-86DF-461921E0B349}" type="pres">
      <dgm:prSet presAssocID="{D1DBE670-0EFF-4D25-8420-51C043DE18E8}" presName="sp" presStyleCnt="0"/>
      <dgm:spPr/>
    </dgm:pt>
    <dgm:pt modelId="{7F38854E-A469-4C51-819A-ED7BA5D8AD0C}" type="pres">
      <dgm:prSet presAssocID="{E02A7190-211C-42AE-8EB9-B7681912841F}" presName="linNode" presStyleCnt="0"/>
      <dgm:spPr/>
    </dgm:pt>
    <dgm:pt modelId="{8FA1BE35-51F6-4CE4-B58D-F408A75E9372}" type="pres">
      <dgm:prSet presAssocID="{E02A7190-211C-42AE-8EB9-B7681912841F}" presName="parentText" presStyleLbl="node1" presStyleIdx="4" presStyleCnt="5" custScaleX="115037">
        <dgm:presLayoutVars>
          <dgm:chMax val="1"/>
          <dgm:bulletEnabled val="1"/>
        </dgm:presLayoutVars>
      </dgm:prSet>
      <dgm:spPr/>
    </dgm:pt>
    <dgm:pt modelId="{86E16363-A0BC-4B1A-B674-E0F8AC54CC4A}" type="pres">
      <dgm:prSet presAssocID="{E02A7190-211C-42AE-8EB9-B7681912841F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0479AA06-6BCA-4B2D-B3CC-E202888F8F8C}" type="presOf" srcId="{C3DB9498-01E5-4148-BFE5-983C1F973CF5}" destId="{EB542CE5-1B40-4D36-8ADA-541A6C20DA6D}" srcOrd="0" destOrd="0" presId="urn:microsoft.com/office/officeart/2005/8/layout/vList5"/>
    <dgm:cxn modelId="{0A00280C-4C25-450B-9FB9-41AA6FC8187C}" srcId="{C234BEAC-5278-441D-A29C-34CDDA83F70D}" destId="{66BF04B0-AED6-4A33-A1C4-8BA0A6D41718}" srcOrd="0" destOrd="0" parTransId="{3F898F41-2900-4926-870A-A125165B1642}" sibTransId="{29EED1AF-F138-44D4-B620-6EC692578CBB}"/>
    <dgm:cxn modelId="{914B1B1D-8922-484E-9829-76D1845A19B9}" type="presOf" srcId="{3C1ADFFC-C748-4F7D-9DDF-452C8DA9CF2D}" destId="{3407BFBE-77E4-41DA-88E5-A70C120AA2E4}" srcOrd="0" destOrd="0" presId="urn:microsoft.com/office/officeart/2005/8/layout/vList5"/>
    <dgm:cxn modelId="{FDE96D1D-CA60-426E-89E4-6130DBA2E638}" srcId="{A612A2E8-7C7C-4BB8-87E0-ADEDF7E99FD9}" destId="{C3DB9498-01E5-4148-BFE5-983C1F973CF5}" srcOrd="2" destOrd="0" parTransId="{08129293-FA8E-4A9A-9933-C2AA42E9F765}" sibTransId="{F8BC21FB-8A61-4BC5-A365-1CAE778A028D}"/>
    <dgm:cxn modelId="{7D4C5E29-3206-4DD5-AE1F-F4018C80CFC2}" type="presOf" srcId="{A7A45712-265A-4C9A-8DC6-F4EB8F5B0913}" destId="{7B6C8281-6F0E-4E6A-BD5C-AAADC621421F}" srcOrd="0" destOrd="1" presId="urn:microsoft.com/office/officeart/2005/8/layout/vList5"/>
    <dgm:cxn modelId="{8E692539-77B8-41F9-8D4F-8CEAA5FC4859}" type="presOf" srcId="{39BE14E0-FEEC-462C-9D4E-89CEACC8D819}" destId="{ECCE30F2-26AA-4EA6-B09A-8AF554A851EA}" srcOrd="0" destOrd="0" presId="urn:microsoft.com/office/officeart/2005/8/layout/vList5"/>
    <dgm:cxn modelId="{377AFA5F-E97E-4B42-B403-8B6B26EF9233}" srcId="{C3DB9498-01E5-4148-BFE5-983C1F973CF5}" destId="{C563124A-150C-48D6-AD78-9FF3EFBFDE16}" srcOrd="0" destOrd="0" parTransId="{1029F7C8-8E4D-4CCF-9DC3-CEE5D9F79F61}" sibTransId="{E675A6F1-AC65-479A-B413-5D62939E6FC6}"/>
    <dgm:cxn modelId="{6EC74662-611B-43B1-A94A-28FB4057A8EB}" srcId="{39BE14E0-FEEC-462C-9D4E-89CEACC8D819}" destId="{5C9E8662-A246-4127-9386-E42B43CF37DA}" srcOrd="0" destOrd="0" parTransId="{09984DA6-AF2A-4319-A561-A76C881EFC58}" sibTransId="{2402FF37-1CB4-487C-831F-AC9D033F947B}"/>
    <dgm:cxn modelId="{05315A4D-894A-4DE3-B182-2F03C9C43C6A}" srcId="{3C1ADFFC-C748-4F7D-9DDF-452C8DA9CF2D}" destId="{EC20E213-7952-4F28-90A1-2FF6CE8BF336}" srcOrd="0" destOrd="0" parTransId="{79DAA5FC-DA58-4171-A783-56C4E23D5374}" sibTransId="{7D7BC74F-6878-474A-9AC7-C6725B63304B}"/>
    <dgm:cxn modelId="{B15EC152-A9BC-47F8-A70B-B596A011EF12}" type="presOf" srcId="{5C9E8662-A246-4127-9386-E42B43CF37DA}" destId="{C2F4984B-079E-48FD-A427-76A5C481A04D}" srcOrd="0" destOrd="0" presId="urn:microsoft.com/office/officeart/2005/8/layout/vList5"/>
    <dgm:cxn modelId="{39186073-FA22-4A9C-B02C-3FE1CFA98FEE}" srcId="{E02A7190-211C-42AE-8EB9-B7681912841F}" destId="{9EFDEB1A-7BCA-4E4B-A319-BC2BCD49ABF3}" srcOrd="0" destOrd="0" parTransId="{403F540F-0A5B-4F27-8D06-1A903EAE98CB}" sibTransId="{01C20C6F-E9DD-4F49-A129-D2649774691F}"/>
    <dgm:cxn modelId="{F942AA57-0FBD-40A5-A753-A8455F3C7E3F}" srcId="{C234BEAC-5278-441D-A29C-34CDDA83F70D}" destId="{457F871B-38EC-4739-AF36-925CF919642F}" srcOrd="1" destOrd="0" parTransId="{50F5E699-99D2-4532-9228-9E8235B975BA}" sibTransId="{50A70656-D917-4630-9274-D5AB20335BF9}"/>
    <dgm:cxn modelId="{00CBEC7B-0149-483D-AB0B-165A3807EFC8}" type="presOf" srcId="{C563124A-150C-48D6-AD78-9FF3EFBFDE16}" destId="{B7DC8D5E-D3D4-4E38-A87B-CB390261624C}" srcOrd="0" destOrd="0" presId="urn:microsoft.com/office/officeart/2005/8/layout/vList5"/>
    <dgm:cxn modelId="{9C8B677F-CBBD-4DA4-BBFC-7941832EBEDB}" srcId="{A612A2E8-7C7C-4BB8-87E0-ADEDF7E99FD9}" destId="{C234BEAC-5278-441D-A29C-34CDDA83F70D}" srcOrd="3" destOrd="0" parTransId="{71361C07-E59E-475D-B20A-59BF5D7D76A0}" sibTransId="{D1DBE670-0EFF-4D25-8420-51C043DE18E8}"/>
    <dgm:cxn modelId="{BFD18D8F-7F72-45E0-88B9-125BCF888D1C}" type="presOf" srcId="{E02A7190-211C-42AE-8EB9-B7681912841F}" destId="{8FA1BE35-51F6-4CE4-B58D-F408A75E9372}" srcOrd="0" destOrd="0" presId="urn:microsoft.com/office/officeart/2005/8/layout/vList5"/>
    <dgm:cxn modelId="{3909CD9E-2089-4BF0-AEBD-57A7C2A5AB58}" type="presOf" srcId="{9EFDEB1A-7BCA-4E4B-A319-BC2BCD49ABF3}" destId="{86E16363-A0BC-4B1A-B674-E0F8AC54CC4A}" srcOrd="0" destOrd="0" presId="urn:microsoft.com/office/officeart/2005/8/layout/vList5"/>
    <dgm:cxn modelId="{FD5D32A3-D06C-4B7E-A403-17355BE1CD6D}" srcId="{A612A2E8-7C7C-4BB8-87E0-ADEDF7E99FD9}" destId="{E02A7190-211C-42AE-8EB9-B7681912841F}" srcOrd="4" destOrd="0" parTransId="{440475C1-D4AA-4341-ABFF-08FEC413A31F}" sibTransId="{E49F2DE1-B02B-434D-B05C-4B01F1938839}"/>
    <dgm:cxn modelId="{0234F0B8-1326-4898-9209-BD6BFEEBD94D}" type="presOf" srcId="{A612A2E8-7C7C-4BB8-87E0-ADEDF7E99FD9}" destId="{34B74A65-038A-434C-A9DD-A34562320CE3}" srcOrd="0" destOrd="0" presId="urn:microsoft.com/office/officeart/2005/8/layout/vList5"/>
    <dgm:cxn modelId="{2E64F9B8-69E4-472B-9E2B-1CBA964B2BED}" type="presOf" srcId="{C234BEAC-5278-441D-A29C-34CDDA83F70D}" destId="{99FCC1A5-3216-4589-8A2D-7E3469F3B922}" srcOrd="0" destOrd="0" presId="urn:microsoft.com/office/officeart/2005/8/layout/vList5"/>
    <dgm:cxn modelId="{9A7AD2C1-7C48-4373-A92C-E4DCA044D3B3}" type="presOf" srcId="{EC20E213-7952-4F28-90A1-2FF6CE8BF336}" destId="{7B6C8281-6F0E-4E6A-BD5C-AAADC621421F}" srcOrd="0" destOrd="0" presId="urn:microsoft.com/office/officeart/2005/8/layout/vList5"/>
    <dgm:cxn modelId="{056705C7-BB9D-49E5-80EC-6997785C4940}" srcId="{39BE14E0-FEEC-462C-9D4E-89CEACC8D819}" destId="{8BE5B340-4CEA-4B8B-9B8D-0544F967B689}" srcOrd="1" destOrd="0" parTransId="{9DEB725F-8A08-4269-96AF-6696981BABBA}" sibTransId="{9EDB647C-380C-4131-89D7-11061C4CD954}"/>
    <dgm:cxn modelId="{BF1660CF-6891-4610-8156-98534FDB7DCC}" type="presOf" srcId="{66BF04B0-AED6-4A33-A1C4-8BA0A6D41718}" destId="{91DE539A-9976-4BC8-89E0-B45BBEBB120F}" srcOrd="0" destOrd="0" presId="urn:microsoft.com/office/officeart/2005/8/layout/vList5"/>
    <dgm:cxn modelId="{78967ED1-6260-4403-B0FF-F23FD3B07C8F}" type="presOf" srcId="{8BE5B340-4CEA-4B8B-9B8D-0544F967B689}" destId="{C2F4984B-079E-48FD-A427-76A5C481A04D}" srcOrd="0" destOrd="1" presId="urn:microsoft.com/office/officeart/2005/8/layout/vList5"/>
    <dgm:cxn modelId="{60A17DDC-D443-4AEE-BC3F-B955DB11FF2C}" srcId="{A612A2E8-7C7C-4BB8-87E0-ADEDF7E99FD9}" destId="{3C1ADFFC-C748-4F7D-9DDF-452C8DA9CF2D}" srcOrd="1" destOrd="0" parTransId="{088D44BD-5EEC-4B23-9F14-85282B39F8E0}" sibTransId="{8C2FA001-8A97-4AB5-B54D-FE8438C6645B}"/>
    <dgm:cxn modelId="{82917EE8-CECF-4FCA-8E9C-3E6082E84020}" srcId="{A612A2E8-7C7C-4BB8-87E0-ADEDF7E99FD9}" destId="{39BE14E0-FEEC-462C-9D4E-89CEACC8D819}" srcOrd="0" destOrd="0" parTransId="{8C116813-DE8A-4024-90AF-B7FD468B1405}" sibTransId="{399230F3-911F-4A66-81A1-C96C12664D8A}"/>
    <dgm:cxn modelId="{24771CF3-EEF9-4589-95A2-C3DE50EA794F}" type="presOf" srcId="{457F871B-38EC-4739-AF36-925CF919642F}" destId="{91DE539A-9976-4BC8-89E0-B45BBEBB120F}" srcOrd="0" destOrd="1" presId="urn:microsoft.com/office/officeart/2005/8/layout/vList5"/>
    <dgm:cxn modelId="{9448D9FC-49EC-4086-93D0-DBACC1D86776}" srcId="{3C1ADFFC-C748-4F7D-9DDF-452C8DA9CF2D}" destId="{A7A45712-265A-4C9A-8DC6-F4EB8F5B0913}" srcOrd="1" destOrd="0" parTransId="{DB47BF3D-BA5E-4091-9A61-4CA7AFC8A170}" sibTransId="{2A2F9DBA-4F66-4D3A-BEDF-E0E68ABDAA31}"/>
    <dgm:cxn modelId="{8CD83A81-B889-4428-9D31-8065B45D3629}" type="presParOf" srcId="{34B74A65-038A-434C-A9DD-A34562320CE3}" destId="{D88E94CD-24D2-48A7-9C1F-94B8F542FDC9}" srcOrd="0" destOrd="0" presId="urn:microsoft.com/office/officeart/2005/8/layout/vList5"/>
    <dgm:cxn modelId="{A4073654-691C-4D01-AFFC-08357CD1E0BC}" type="presParOf" srcId="{D88E94CD-24D2-48A7-9C1F-94B8F542FDC9}" destId="{ECCE30F2-26AA-4EA6-B09A-8AF554A851EA}" srcOrd="0" destOrd="0" presId="urn:microsoft.com/office/officeart/2005/8/layout/vList5"/>
    <dgm:cxn modelId="{060BA1A0-C5E4-45CC-A5D5-131827F67371}" type="presParOf" srcId="{D88E94CD-24D2-48A7-9C1F-94B8F542FDC9}" destId="{C2F4984B-079E-48FD-A427-76A5C481A04D}" srcOrd="1" destOrd="0" presId="urn:microsoft.com/office/officeart/2005/8/layout/vList5"/>
    <dgm:cxn modelId="{26614F48-461B-4F9E-84D7-ED0A4B7B1CAF}" type="presParOf" srcId="{34B74A65-038A-434C-A9DD-A34562320CE3}" destId="{B1751870-59C3-462B-A03F-FFAA7058EEB2}" srcOrd="1" destOrd="0" presId="urn:microsoft.com/office/officeart/2005/8/layout/vList5"/>
    <dgm:cxn modelId="{CA5D7D80-301C-44FE-9288-2D329B41BEC6}" type="presParOf" srcId="{34B74A65-038A-434C-A9DD-A34562320CE3}" destId="{FF6E816C-1159-499F-8A62-4B9172BE86C5}" srcOrd="2" destOrd="0" presId="urn:microsoft.com/office/officeart/2005/8/layout/vList5"/>
    <dgm:cxn modelId="{C2D67C12-AB4A-440B-8CB8-0A948F65A5B2}" type="presParOf" srcId="{FF6E816C-1159-499F-8A62-4B9172BE86C5}" destId="{3407BFBE-77E4-41DA-88E5-A70C120AA2E4}" srcOrd="0" destOrd="0" presId="urn:microsoft.com/office/officeart/2005/8/layout/vList5"/>
    <dgm:cxn modelId="{E4EF9E63-9FD8-447F-BA1A-E2CAF8F8882E}" type="presParOf" srcId="{FF6E816C-1159-499F-8A62-4B9172BE86C5}" destId="{7B6C8281-6F0E-4E6A-BD5C-AAADC621421F}" srcOrd="1" destOrd="0" presId="urn:microsoft.com/office/officeart/2005/8/layout/vList5"/>
    <dgm:cxn modelId="{FD51B3FA-FEF1-4B99-83CE-BEEADE3709B9}" type="presParOf" srcId="{34B74A65-038A-434C-A9DD-A34562320CE3}" destId="{A1BFF6FB-C321-4FAB-A0C2-BE4BAEA4E785}" srcOrd="3" destOrd="0" presId="urn:microsoft.com/office/officeart/2005/8/layout/vList5"/>
    <dgm:cxn modelId="{38BE14B6-B481-4E2B-9CC8-21A16EA8EA1F}" type="presParOf" srcId="{34B74A65-038A-434C-A9DD-A34562320CE3}" destId="{ACE329BF-6B22-4453-8C1E-8EF787D8F98C}" srcOrd="4" destOrd="0" presId="urn:microsoft.com/office/officeart/2005/8/layout/vList5"/>
    <dgm:cxn modelId="{BAFB4706-E2FF-44A3-AF3B-E2F44856A226}" type="presParOf" srcId="{ACE329BF-6B22-4453-8C1E-8EF787D8F98C}" destId="{EB542CE5-1B40-4D36-8ADA-541A6C20DA6D}" srcOrd="0" destOrd="0" presId="urn:microsoft.com/office/officeart/2005/8/layout/vList5"/>
    <dgm:cxn modelId="{3F7645D2-90EC-44F5-BFE6-53C7F1D40FED}" type="presParOf" srcId="{ACE329BF-6B22-4453-8C1E-8EF787D8F98C}" destId="{B7DC8D5E-D3D4-4E38-A87B-CB390261624C}" srcOrd="1" destOrd="0" presId="urn:microsoft.com/office/officeart/2005/8/layout/vList5"/>
    <dgm:cxn modelId="{A153F964-6C96-4AC8-99B4-3D782383BA23}" type="presParOf" srcId="{34B74A65-038A-434C-A9DD-A34562320CE3}" destId="{DCF9A874-7AC2-4852-89A3-251EE5DBA81D}" srcOrd="5" destOrd="0" presId="urn:microsoft.com/office/officeart/2005/8/layout/vList5"/>
    <dgm:cxn modelId="{5A123581-6528-442B-A1CC-466EBE774B76}" type="presParOf" srcId="{34B74A65-038A-434C-A9DD-A34562320CE3}" destId="{CA973204-4821-4A2E-B06D-3F747C9B939E}" srcOrd="6" destOrd="0" presId="urn:microsoft.com/office/officeart/2005/8/layout/vList5"/>
    <dgm:cxn modelId="{75B5827B-D569-4019-9DFB-B8939E63B6F1}" type="presParOf" srcId="{CA973204-4821-4A2E-B06D-3F747C9B939E}" destId="{99FCC1A5-3216-4589-8A2D-7E3469F3B922}" srcOrd="0" destOrd="0" presId="urn:microsoft.com/office/officeart/2005/8/layout/vList5"/>
    <dgm:cxn modelId="{0FB85372-8D49-4AF8-9FB3-F4046E20627C}" type="presParOf" srcId="{CA973204-4821-4A2E-B06D-3F747C9B939E}" destId="{91DE539A-9976-4BC8-89E0-B45BBEBB120F}" srcOrd="1" destOrd="0" presId="urn:microsoft.com/office/officeart/2005/8/layout/vList5"/>
    <dgm:cxn modelId="{B0D549A6-BEA6-4254-AF49-517A3F077962}" type="presParOf" srcId="{34B74A65-038A-434C-A9DD-A34562320CE3}" destId="{90992C11-F866-4DE4-86DF-461921E0B349}" srcOrd="7" destOrd="0" presId="urn:microsoft.com/office/officeart/2005/8/layout/vList5"/>
    <dgm:cxn modelId="{B80335E6-268F-4ACC-82A2-07A8B9D2112F}" type="presParOf" srcId="{34B74A65-038A-434C-A9DD-A34562320CE3}" destId="{7F38854E-A469-4C51-819A-ED7BA5D8AD0C}" srcOrd="8" destOrd="0" presId="urn:microsoft.com/office/officeart/2005/8/layout/vList5"/>
    <dgm:cxn modelId="{58453BF6-7CA1-423A-90B1-71405064CB2A}" type="presParOf" srcId="{7F38854E-A469-4C51-819A-ED7BA5D8AD0C}" destId="{8FA1BE35-51F6-4CE4-B58D-F408A75E9372}" srcOrd="0" destOrd="0" presId="urn:microsoft.com/office/officeart/2005/8/layout/vList5"/>
    <dgm:cxn modelId="{4A293BD4-B166-4264-B760-4B3346125A95}" type="presParOf" srcId="{7F38854E-A469-4C51-819A-ED7BA5D8AD0C}" destId="{86E16363-A0BC-4B1A-B674-E0F8AC54CC4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4984B-079E-48FD-A427-76A5C481A04D}">
      <dsp:nvSpPr>
        <dsp:cNvPr id="0" name=""/>
        <dsp:cNvSpPr/>
      </dsp:nvSpPr>
      <dsp:spPr>
        <a:xfrm rot="5400000">
          <a:off x="7693232" y="-3091956"/>
          <a:ext cx="803436" cy="7192801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Подготовка, согласование, подписание и учет договорных документов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Интеграции с учетной системой и </a:t>
          </a:r>
          <a:r>
            <a:rPr lang="ru-RU" sz="1700" kern="1200" dirty="0" err="1"/>
            <a:t>Росреестром</a:t>
          </a:r>
          <a:endParaRPr lang="ru-RU" sz="1700" kern="1200" dirty="0"/>
        </a:p>
      </dsp:txBody>
      <dsp:txXfrm rot="-5400000">
        <a:off x="4498550" y="141947"/>
        <a:ext cx="7153580" cy="724994"/>
      </dsp:txXfrm>
    </dsp:sp>
    <dsp:sp modelId="{ECCE30F2-26AA-4EA6-B09A-8AF554A851EA}">
      <dsp:nvSpPr>
        <dsp:cNvPr id="0" name=""/>
        <dsp:cNvSpPr/>
      </dsp:nvSpPr>
      <dsp:spPr>
        <a:xfrm>
          <a:off x="383" y="2296"/>
          <a:ext cx="4498166" cy="100429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Договорная деятельность</a:t>
          </a:r>
        </a:p>
      </dsp:txBody>
      <dsp:txXfrm>
        <a:off x="49409" y="51322"/>
        <a:ext cx="4400114" cy="906243"/>
      </dsp:txXfrm>
    </dsp:sp>
    <dsp:sp modelId="{7B6C8281-6F0E-4E6A-BD5C-AAADC621421F}">
      <dsp:nvSpPr>
        <dsp:cNvPr id="0" name=""/>
        <dsp:cNvSpPr/>
      </dsp:nvSpPr>
      <dsp:spPr>
        <a:xfrm rot="5400000">
          <a:off x="7693232" y="-2037445"/>
          <a:ext cx="803436" cy="7192801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Подготовка и согласование Служебных записок и Приказов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Инициация заявок и разработка проектов договоров</a:t>
          </a:r>
        </a:p>
      </dsp:txBody>
      <dsp:txXfrm rot="-5400000">
        <a:off x="4498550" y="1196458"/>
        <a:ext cx="7153580" cy="724994"/>
      </dsp:txXfrm>
    </dsp:sp>
    <dsp:sp modelId="{3407BFBE-77E4-41DA-88E5-A70C120AA2E4}">
      <dsp:nvSpPr>
        <dsp:cNvPr id="0" name=""/>
        <dsp:cNvSpPr/>
      </dsp:nvSpPr>
      <dsp:spPr>
        <a:xfrm>
          <a:off x="383" y="1056807"/>
          <a:ext cx="4498166" cy="100429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Внутренние документы</a:t>
          </a:r>
        </a:p>
      </dsp:txBody>
      <dsp:txXfrm>
        <a:off x="49409" y="1105833"/>
        <a:ext cx="4400114" cy="906243"/>
      </dsp:txXfrm>
    </dsp:sp>
    <dsp:sp modelId="{B7DC8D5E-D3D4-4E38-A87B-CB390261624C}">
      <dsp:nvSpPr>
        <dsp:cNvPr id="0" name=""/>
        <dsp:cNvSpPr/>
      </dsp:nvSpPr>
      <dsp:spPr>
        <a:xfrm rot="5400000">
          <a:off x="7709785" y="-964661"/>
          <a:ext cx="803436" cy="715625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Получение, обработка и подготовка обращение в адрес подрядчиков на претензии</a:t>
          </a:r>
        </a:p>
      </dsp:txBody>
      <dsp:txXfrm rot="-5400000">
        <a:off x="4533378" y="2250967"/>
        <a:ext cx="7117031" cy="724994"/>
      </dsp:txXfrm>
    </dsp:sp>
    <dsp:sp modelId="{EB542CE5-1B40-4D36-8ADA-541A6C20DA6D}">
      <dsp:nvSpPr>
        <dsp:cNvPr id="0" name=""/>
        <dsp:cNvSpPr/>
      </dsp:nvSpPr>
      <dsp:spPr>
        <a:xfrm>
          <a:off x="383" y="2111317"/>
          <a:ext cx="4532994" cy="100429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Претензионная работа</a:t>
          </a:r>
        </a:p>
      </dsp:txBody>
      <dsp:txXfrm>
        <a:off x="49409" y="2160343"/>
        <a:ext cx="4434942" cy="906243"/>
      </dsp:txXfrm>
    </dsp:sp>
    <dsp:sp modelId="{91DE539A-9976-4BC8-89E0-B45BBEBB120F}">
      <dsp:nvSpPr>
        <dsp:cNvPr id="0" name=""/>
        <dsp:cNvSpPr/>
      </dsp:nvSpPr>
      <dsp:spPr>
        <a:xfrm rot="5400000">
          <a:off x="7730003" y="104468"/>
          <a:ext cx="803436" cy="712701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Получение, обработка, постановка поручений по </a:t>
          </a:r>
          <a:r>
            <a:rPr lang="ru-RU" sz="1700" kern="1200" dirty="0" err="1"/>
            <a:t>Вх</a:t>
          </a:r>
          <a:r>
            <a:rPr lang="ru-RU" sz="1700" kern="1200" dirty="0"/>
            <a:t>. письмам;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Подготовка Исх. писем связанных с </a:t>
          </a:r>
          <a:r>
            <a:rPr lang="ru-RU" sz="1700" kern="1200" dirty="0" err="1"/>
            <a:t>Вх</a:t>
          </a:r>
          <a:r>
            <a:rPr lang="ru-RU" sz="1700" kern="1200" dirty="0"/>
            <a:t>. корреспонденцией </a:t>
          </a:r>
        </a:p>
      </dsp:txBody>
      <dsp:txXfrm rot="-5400000">
        <a:off x="4568215" y="3305478"/>
        <a:ext cx="7087792" cy="724994"/>
      </dsp:txXfrm>
    </dsp:sp>
    <dsp:sp modelId="{99FCC1A5-3216-4589-8A2D-7E3469F3B922}">
      <dsp:nvSpPr>
        <dsp:cNvPr id="0" name=""/>
        <dsp:cNvSpPr/>
      </dsp:nvSpPr>
      <dsp:spPr>
        <a:xfrm>
          <a:off x="383" y="3165827"/>
          <a:ext cx="4567832" cy="100429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/>
            <a:t>Вх</a:t>
          </a:r>
          <a:r>
            <a:rPr lang="ru-RU" sz="2800" kern="1200" dirty="0"/>
            <a:t>. и Исх. корреспонденция</a:t>
          </a:r>
        </a:p>
      </dsp:txBody>
      <dsp:txXfrm>
        <a:off x="49409" y="3214853"/>
        <a:ext cx="4469780" cy="906243"/>
      </dsp:txXfrm>
    </dsp:sp>
    <dsp:sp modelId="{86E16363-A0BC-4B1A-B674-E0F8AC54CC4A}">
      <dsp:nvSpPr>
        <dsp:cNvPr id="0" name=""/>
        <dsp:cNvSpPr/>
      </dsp:nvSpPr>
      <dsp:spPr>
        <a:xfrm rot="5400000">
          <a:off x="7740402" y="1173598"/>
          <a:ext cx="803436" cy="709777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Настройка отчетности по исполнительской дисциплине работников</a:t>
          </a:r>
        </a:p>
      </dsp:txBody>
      <dsp:txXfrm rot="-5400000">
        <a:off x="4593234" y="4359988"/>
        <a:ext cx="7058553" cy="724994"/>
      </dsp:txXfrm>
    </dsp:sp>
    <dsp:sp modelId="{8FA1BE35-51F6-4CE4-B58D-F408A75E9372}">
      <dsp:nvSpPr>
        <dsp:cNvPr id="0" name=""/>
        <dsp:cNvSpPr/>
      </dsp:nvSpPr>
      <dsp:spPr>
        <a:xfrm>
          <a:off x="383" y="4220337"/>
          <a:ext cx="4592850" cy="100429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Исполнительская дисциплина</a:t>
          </a:r>
        </a:p>
      </dsp:txBody>
      <dsp:txXfrm>
        <a:off x="49409" y="4269363"/>
        <a:ext cx="4494798" cy="906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B0699-D6D2-45B2-9CB5-78041DDB710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9BC27-7C2A-4476-AA0B-4D84F7541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3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926D66-AB4B-446E-A9F1-F3A0860E2586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C58E5D-B7A6-4C77-9030-650F16B5C2E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926D66-AB4B-446E-A9F1-F3A0860E2586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C58E5D-B7A6-4C77-9030-650F16B5C2E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926D66-AB4B-446E-A9F1-F3A0860E2586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C58E5D-B7A6-4C77-9030-650F16B5C2E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667566" y="311600"/>
            <a:ext cx="10856871" cy="483818"/>
          </a:xfrm>
        </p:spPr>
        <p:txBody>
          <a:bodyPr lIns="0" tIns="0" rIns="0" bIns="0"/>
          <a:lstStyle>
            <a:lvl1pPr>
              <a:defRPr sz="3150" b="0" i="0">
                <a:solidFill>
                  <a:srgbClr val="52555A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926D66-AB4B-446E-A9F1-F3A0860E2586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C58E5D-B7A6-4C77-9030-650F16B5C2E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926D66-AB4B-446E-A9F1-F3A0860E2586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C58E5D-B7A6-4C77-9030-650F16B5C2E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926D66-AB4B-446E-A9F1-F3A0860E2586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C58E5D-B7A6-4C77-9030-650F16B5C2E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926D66-AB4B-446E-A9F1-F3A0860E2586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C58E5D-B7A6-4C77-9030-650F16B5C2E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926D66-AB4B-446E-A9F1-F3A0860E2586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C58E5D-B7A6-4C77-9030-650F16B5C2E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926D66-AB4B-446E-A9F1-F3A0860E2586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C58E5D-B7A6-4C77-9030-650F16B5C2E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926D66-AB4B-446E-A9F1-F3A0860E2586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C58E5D-B7A6-4C77-9030-650F16B5C2E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926D66-AB4B-446E-A9F1-F3A0860E2586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C58E5D-B7A6-4C77-9030-650F16B5C2E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926D66-AB4B-446E-A9F1-F3A0860E2586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C58E5D-B7A6-4C77-9030-650F16B5C2E4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 dir="u"/>
  </p:transition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t="1159" b="13986"/>
          <a:stretch/>
        </p:blipFill>
        <p:spPr bwMode="auto">
          <a:xfrm>
            <a:off x="0" y="-28575"/>
            <a:ext cx="13465599" cy="76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391441" y="68529"/>
            <a:ext cx="3362409" cy="3589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230819" y="5719444"/>
            <a:ext cx="43118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3565A"/>
                </a:solidFill>
                <a:latin typeface="Arial"/>
                <a:ea typeface="Arial"/>
                <a:cs typeface="Arial"/>
              </a:rPr>
              <a:t>Переход компании на безбумажный</a:t>
            </a:r>
            <a:endParaRPr dirty="0"/>
          </a:p>
          <a:p>
            <a:pPr>
              <a:defRPr/>
            </a:pPr>
            <a:r>
              <a:rPr lang="ru-RU" b="1" dirty="0">
                <a:solidFill>
                  <a:srgbClr val="53565A"/>
                </a:solidFill>
                <a:latin typeface="Arial"/>
                <a:ea typeface="Arial"/>
                <a:cs typeface="Arial"/>
              </a:rPr>
              <a:t>документооборот с поддержкой</a:t>
            </a:r>
            <a:endParaRPr dirty="0"/>
          </a:p>
          <a:p>
            <a:pPr>
              <a:defRPr/>
            </a:pPr>
            <a:r>
              <a:rPr lang="ru-RU" b="1" dirty="0">
                <a:solidFill>
                  <a:srgbClr val="53565A"/>
                </a:solidFill>
                <a:latin typeface="Arial"/>
                <a:ea typeface="Arial"/>
                <a:cs typeface="Arial"/>
              </a:rPr>
              <a:t>искусственного интеллекта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413470" y="6192929"/>
            <a:ext cx="722601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fld id="{F65DF80F-FC46-44F0-AD31-807027BC8264}" type="slidenum">
              <a:rPr lang="ru-RU" sz="1650">
                <a:solidFill>
                  <a:srgbClr val="97999B"/>
                </a:solidFill>
                <a:latin typeface="Arial"/>
                <a:cs typeface="Arial"/>
              </a:rPr>
              <a:t>10</a:t>
            </a:fld>
            <a:endParaRPr lang="ru-RU" sz="1650" dirty="0">
              <a:solidFill>
                <a:srgbClr val="97999B"/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17"/>
          <p:cNvSpPr/>
          <p:nvPr/>
        </p:nvSpPr>
        <p:spPr bwMode="auto">
          <a:xfrm>
            <a:off x="240" y="2"/>
            <a:ext cx="2487536" cy="330618"/>
          </a:xfrm>
          <a:custGeom>
            <a:avLst/>
            <a:gdLst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743201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342272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1" h="364598" extrusionOk="0">
                <a:moveTo>
                  <a:pt x="0" y="0"/>
                </a:moveTo>
                <a:lnTo>
                  <a:pt x="2743201" y="0"/>
                </a:lnTo>
                <a:lnTo>
                  <a:pt x="2342272" y="364598"/>
                </a:lnTo>
                <a:lnTo>
                  <a:pt x="0" y="364598"/>
                </a:lnTo>
                <a:lnTo>
                  <a:pt x="0" y="0"/>
                </a:lnTo>
                <a:close/>
              </a:path>
            </a:pathLst>
          </a:custGeom>
          <a:solidFill>
            <a:srgbClr val="D50032"/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 sz="1650">
              <a:latin typeface="Arial"/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519348" y="6192929"/>
            <a:ext cx="3470274" cy="370505"/>
          </a:xfrm>
          <a:prstGeom prst="rect">
            <a:avLst/>
          </a:prstGeom>
        </p:spPr>
      </p:pic>
      <p:sp>
        <p:nvSpPr>
          <p:cNvPr id="6" name="Title 7"/>
          <p:cNvSpPr txBox="1"/>
          <p:nvPr/>
        </p:nvSpPr>
        <p:spPr bwMode="auto">
          <a:xfrm>
            <a:off x="2487776" y="165311"/>
            <a:ext cx="9277504" cy="984220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0" i="0">
                <a:solidFill>
                  <a:schemeClr val="tx1"/>
                </a:solidFill>
                <a:latin typeface="SB Sans Display Regular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 sz="3650" b="1" dirty="0">
                <a:solidFill>
                  <a:srgbClr val="53565A"/>
                </a:solidFill>
                <a:latin typeface="Arial"/>
                <a:cs typeface="Arial"/>
              </a:rPr>
              <a:t>Фактические ключевые показатели эффективности проекта  </a:t>
            </a:r>
            <a:endParaRPr dirty="0"/>
          </a:p>
          <a:p>
            <a:pPr>
              <a:lnSpc>
                <a:spcPct val="80000"/>
              </a:lnSpc>
              <a:defRPr/>
            </a:pPr>
            <a:endParaRPr lang="en-US" sz="3650" dirty="0">
              <a:solidFill>
                <a:srgbClr val="53565A"/>
              </a:solidFill>
              <a:latin typeface="Arial"/>
              <a:cs typeface="Arial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425934"/>
              </p:ext>
            </p:extLst>
          </p:nvPr>
        </p:nvGraphicFramePr>
        <p:xfrm>
          <a:off x="413469" y="1238252"/>
          <a:ext cx="10811879" cy="44548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8477">
                  <a:extLst>
                    <a:ext uri="{9D8B030D-6E8A-4147-A177-3AD203B41FA5}">
                      <a16:colId xmlns:a16="http://schemas.microsoft.com/office/drawing/2014/main" val="3530256171"/>
                    </a:ext>
                  </a:extLst>
                </a:gridCol>
                <a:gridCol w="4928344">
                  <a:extLst>
                    <a:ext uri="{9D8B030D-6E8A-4147-A177-3AD203B41FA5}">
                      <a16:colId xmlns:a16="http://schemas.microsoft.com/office/drawing/2014/main" val="2320130360"/>
                    </a:ext>
                  </a:extLst>
                </a:gridCol>
                <a:gridCol w="1698054">
                  <a:extLst>
                    <a:ext uri="{9D8B030D-6E8A-4147-A177-3AD203B41FA5}">
                      <a16:colId xmlns:a16="http://schemas.microsoft.com/office/drawing/2014/main" val="3406930257"/>
                    </a:ext>
                  </a:extLst>
                </a:gridCol>
                <a:gridCol w="1763502">
                  <a:extLst>
                    <a:ext uri="{9D8B030D-6E8A-4147-A177-3AD203B41FA5}">
                      <a16:colId xmlns:a16="http://schemas.microsoft.com/office/drawing/2014/main" val="645729417"/>
                    </a:ext>
                  </a:extLst>
                </a:gridCol>
                <a:gridCol w="1763502">
                  <a:extLst>
                    <a:ext uri="{9D8B030D-6E8A-4147-A177-3AD203B41FA5}">
                      <a16:colId xmlns:a16="http://schemas.microsoft.com/office/drawing/2014/main" val="999106955"/>
                    </a:ext>
                  </a:extLst>
                </a:gridCol>
              </a:tblGrid>
              <a:tr h="5955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Бизнес-выгоды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проекта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после проекта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Факт после проекта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0393185"/>
                  </a:ext>
                </a:extLst>
              </a:tr>
              <a:tr h="380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Претензии: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9738397"/>
                  </a:ext>
                </a:extLst>
              </a:tr>
              <a:tr h="853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Сокращение времени обработки входящих претензий (на одну претензию) 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час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минут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минут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8011096"/>
                  </a:ext>
                </a:extLst>
              </a:tr>
              <a:tr h="380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Договорная деятельность: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975911"/>
                  </a:ext>
                </a:extLst>
              </a:tr>
              <a:tr h="853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2.1.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Сокращение времени обработки договорных документов (на один документ)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2 часов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 часа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25 минут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1510699"/>
                  </a:ext>
                </a:extLst>
              </a:tr>
              <a:tr h="380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Внутренний документооборот: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9614000"/>
                  </a:ext>
                </a:extLst>
              </a:tr>
              <a:tr h="853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3.1.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Сокращение времени обработки входящей корреспонденции (на одно входящее сообщение)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минут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минут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минут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2884280"/>
                  </a:ext>
                </a:extLst>
              </a:tr>
            </a:tbl>
          </a:graphicData>
        </a:graphic>
      </p:graphicFrame>
      <p:pic>
        <p:nvPicPr>
          <p:cNvPr id="1026" name="Picture 2" descr="Зеленая галочка без фона в пнг (png) формат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132" y="2115350"/>
            <a:ext cx="927923" cy="76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Зеленая галочка без фона в пнг (png) формат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132" y="3375332"/>
            <a:ext cx="927923" cy="76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Зеленая галочка без фона в пнг (png) формат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132" y="4663041"/>
            <a:ext cx="927923" cy="76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33478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413470" y="6192929"/>
            <a:ext cx="722601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fld id="{F65DF80F-FC46-44F0-AD31-807027BC8264}" type="slidenum">
              <a:rPr lang="ru-RU" sz="1650">
                <a:solidFill>
                  <a:srgbClr val="97999B"/>
                </a:solidFill>
                <a:latin typeface="Arial"/>
                <a:cs typeface="Arial"/>
              </a:rPr>
              <a:t>11</a:t>
            </a:fld>
            <a:endParaRPr lang="ru-RU" sz="1650" dirty="0">
              <a:solidFill>
                <a:srgbClr val="97999B"/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17"/>
          <p:cNvSpPr/>
          <p:nvPr/>
        </p:nvSpPr>
        <p:spPr bwMode="auto">
          <a:xfrm>
            <a:off x="240" y="2"/>
            <a:ext cx="2487536" cy="330618"/>
          </a:xfrm>
          <a:custGeom>
            <a:avLst/>
            <a:gdLst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743201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342272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1" h="364598" extrusionOk="0">
                <a:moveTo>
                  <a:pt x="0" y="0"/>
                </a:moveTo>
                <a:lnTo>
                  <a:pt x="2743201" y="0"/>
                </a:lnTo>
                <a:lnTo>
                  <a:pt x="2342272" y="364598"/>
                </a:lnTo>
                <a:lnTo>
                  <a:pt x="0" y="364598"/>
                </a:lnTo>
                <a:lnTo>
                  <a:pt x="0" y="0"/>
                </a:lnTo>
                <a:close/>
              </a:path>
            </a:pathLst>
          </a:custGeom>
          <a:solidFill>
            <a:srgbClr val="D50032"/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 sz="1650">
              <a:latin typeface="Arial"/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519348" y="6192929"/>
            <a:ext cx="3470274" cy="370505"/>
          </a:xfrm>
          <a:prstGeom prst="rect">
            <a:avLst/>
          </a:prstGeom>
        </p:spPr>
      </p:pic>
      <p:sp>
        <p:nvSpPr>
          <p:cNvPr id="6" name="Title 7"/>
          <p:cNvSpPr txBox="1"/>
          <p:nvPr/>
        </p:nvSpPr>
        <p:spPr bwMode="auto">
          <a:xfrm>
            <a:off x="2487776" y="165311"/>
            <a:ext cx="9277504" cy="984220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0" i="0">
                <a:solidFill>
                  <a:schemeClr val="tx1"/>
                </a:solidFill>
                <a:latin typeface="SB Sans Display Regular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 sz="3650" b="1" dirty="0">
                <a:solidFill>
                  <a:srgbClr val="53565A"/>
                </a:solidFill>
                <a:latin typeface="Arial"/>
                <a:cs typeface="Arial"/>
              </a:rPr>
              <a:t>Итоги*</a:t>
            </a:r>
            <a:endParaRPr dirty="0"/>
          </a:p>
          <a:p>
            <a:pPr>
              <a:lnSpc>
                <a:spcPct val="80000"/>
              </a:lnSpc>
              <a:defRPr/>
            </a:pPr>
            <a:endParaRPr lang="en-US" sz="3650" dirty="0">
              <a:solidFill>
                <a:srgbClr val="53565A"/>
              </a:solidFill>
              <a:latin typeface="Arial"/>
              <a:cs typeface="Arial"/>
            </a:endParaRPr>
          </a:p>
        </p:txBody>
      </p:sp>
      <p:sp>
        <p:nvSpPr>
          <p:cNvPr id="7" name="Объект 2"/>
          <p:cNvSpPr txBox="1"/>
          <p:nvPr/>
        </p:nvSpPr>
        <p:spPr bwMode="auto">
          <a:xfrm>
            <a:off x="589472" y="1920559"/>
            <a:ext cx="6237456" cy="4371375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ru-RU" sz="2000" dirty="0">
                <a:solidFill>
                  <a:srgbClr val="53565A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Принять реализацию проекта развития «</a:t>
            </a:r>
            <a:r>
              <a:rPr lang="ru-RU" sz="200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компании на безбумажный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документооборот с поддержкой искусственного интеллекта» и считать реализацию проекта успешной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15796" y="831592"/>
            <a:ext cx="1802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22 472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715795" y="1416367"/>
            <a:ext cx="18026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15795" y="1454177"/>
            <a:ext cx="18026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Договоров и ДС мигрировано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новую СЭД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58305" y="831592"/>
            <a:ext cx="1802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1 251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658306" y="1416367"/>
            <a:ext cx="18026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658306" y="1454177"/>
            <a:ext cx="18026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Договоров и ДС создано в новом СЭД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64841" y="2325112"/>
            <a:ext cx="155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725004" y="2909887"/>
            <a:ext cx="18026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725004" y="2947697"/>
            <a:ext cx="18026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Внутренних документа создано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новом СЭД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98142" y="2325112"/>
            <a:ext cx="155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967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658305" y="2909887"/>
            <a:ext cx="18026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658305" y="2947697"/>
            <a:ext cx="18026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письма обработано ч/з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новую СЭД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64841" y="3813860"/>
            <a:ext cx="155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725004" y="4398635"/>
            <a:ext cx="18026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42921" y="4436445"/>
            <a:ext cx="18026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Исх. письма создано ч/з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новую СЭД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807352" y="3813860"/>
            <a:ext cx="155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9667515" y="4398635"/>
            <a:ext cx="18026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685432" y="4436445"/>
            <a:ext cx="18026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Претензии обработано ч/з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новую СЭД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64841" y="5633049"/>
            <a:ext cx="37376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*Данные на 10.07.2025 г.</a:t>
            </a:r>
          </a:p>
        </p:txBody>
      </p:sp>
    </p:spTree>
    <p:extLst>
      <p:ext uri="{BB962C8B-B14F-4D97-AF65-F5344CB8AC3E}">
        <p14:creationId xmlns:p14="http://schemas.microsoft.com/office/powerpoint/2010/main" val="361339371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 bwMode="auto">
          <a:xfrm>
            <a:off x="413470" y="6192929"/>
            <a:ext cx="722601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fld id="{F65DF80F-FC46-44F0-AD31-807027BC8264}" type="slidenum">
              <a:rPr lang="ru-RU" sz="1650">
                <a:solidFill>
                  <a:srgbClr val="97999B"/>
                </a:solidFill>
              </a:rPr>
              <a:t>12</a:t>
            </a:fld>
            <a:endParaRPr lang="ru-RU" sz="1650">
              <a:solidFill>
                <a:srgbClr val="97999B"/>
              </a:solidFill>
            </a:endParaRPr>
          </a:p>
        </p:txBody>
      </p:sp>
      <p:sp>
        <p:nvSpPr>
          <p:cNvPr id="25" name="Прямоугольник 17"/>
          <p:cNvSpPr/>
          <p:nvPr/>
        </p:nvSpPr>
        <p:spPr bwMode="auto">
          <a:xfrm>
            <a:off x="240" y="2"/>
            <a:ext cx="2487536" cy="330618"/>
          </a:xfrm>
          <a:custGeom>
            <a:avLst/>
            <a:gdLst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743201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342272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1" h="364598" extrusionOk="0">
                <a:moveTo>
                  <a:pt x="0" y="0"/>
                </a:moveTo>
                <a:lnTo>
                  <a:pt x="2743201" y="0"/>
                </a:lnTo>
                <a:lnTo>
                  <a:pt x="2342272" y="364598"/>
                </a:lnTo>
                <a:lnTo>
                  <a:pt x="0" y="364598"/>
                </a:lnTo>
                <a:lnTo>
                  <a:pt x="0" y="0"/>
                </a:lnTo>
                <a:close/>
              </a:path>
            </a:pathLst>
          </a:custGeom>
          <a:solidFill>
            <a:srgbClr val="D50032"/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 sz="165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519348" y="6192929"/>
            <a:ext cx="3470274" cy="370505"/>
          </a:xfrm>
          <a:prstGeom prst="rect">
            <a:avLst/>
          </a:prstGeom>
        </p:spPr>
      </p:pic>
      <p:sp>
        <p:nvSpPr>
          <p:cNvPr id="19" name="Объект 2"/>
          <p:cNvSpPr txBox="1"/>
          <p:nvPr/>
        </p:nvSpPr>
        <p:spPr bwMode="auto">
          <a:xfrm>
            <a:off x="318220" y="2370229"/>
            <a:ext cx="11041930" cy="3822700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ru-RU" sz="1800">
              <a:solidFill>
                <a:srgbClr val="53565A"/>
              </a:solidFill>
              <a:latin typeface="CocoSharp"/>
              <a:ea typeface="Verdana"/>
              <a:cs typeface="Segoe UI Light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802033" y="2296760"/>
            <a:ext cx="10074303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ru-RU" b="1" dirty="0">
                <a:solidFill>
                  <a:srgbClr val="53565A"/>
                </a:solidFill>
                <a:latin typeface="Arial"/>
                <a:ea typeface="+mj-ea"/>
                <a:cs typeface="Arial"/>
              </a:rPr>
              <a:t>СПАСИБО ЗА ВНИМАНИЕ!</a:t>
            </a:r>
            <a:endParaRPr b="1" dirty="0">
              <a:solidFill>
                <a:srgbClr val="53565A"/>
              </a:solidFill>
              <a:latin typeface="Arial"/>
              <a:ea typeface="+mj-ea"/>
              <a:cs typeface="Arial"/>
            </a:endParaRP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ru-RU" b="1" dirty="0">
                <a:solidFill>
                  <a:srgbClr val="53565A"/>
                </a:solidFill>
                <a:latin typeface="Arial"/>
                <a:ea typeface="+mj-ea"/>
                <a:cs typeface="Arial"/>
              </a:rPr>
              <a:t>Готовы обсудить Ваши вопросы / предложения! </a:t>
            </a:r>
            <a:endParaRPr b="1" dirty="0">
              <a:solidFill>
                <a:srgbClr val="53565A"/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469344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348" y="755859"/>
            <a:ext cx="3470274" cy="5297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/>
          <p:cNvSpPr txBox="1"/>
          <p:nvPr/>
        </p:nvSpPr>
        <p:spPr bwMode="auto">
          <a:xfrm>
            <a:off x="413470" y="6192929"/>
            <a:ext cx="722601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fld id="{F65DF80F-FC46-44F0-AD31-807027BC8264}" type="slidenum">
              <a:rPr lang="ru-RU" sz="1650">
                <a:solidFill>
                  <a:srgbClr val="97999B"/>
                </a:solidFill>
                <a:latin typeface="Arial"/>
                <a:cs typeface="Arial"/>
              </a:rPr>
              <a:t>2</a:t>
            </a:fld>
            <a:endParaRPr lang="ru-RU" sz="1650" dirty="0">
              <a:solidFill>
                <a:srgbClr val="97999B"/>
              </a:solidFill>
              <a:latin typeface="Arial"/>
              <a:cs typeface="Arial"/>
            </a:endParaRPr>
          </a:p>
        </p:txBody>
      </p:sp>
      <p:sp>
        <p:nvSpPr>
          <p:cNvPr id="25" name="Прямоугольник 17"/>
          <p:cNvSpPr/>
          <p:nvPr/>
        </p:nvSpPr>
        <p:spPr bwMode="auto">
          <a:xfrm>
            <a:off x="240" y="2"/>
            <a:ext cx="2487536" cy="330618"/>
          </a:xfrm>
          <a:custGeom>
            <a:avLst/>
            <a:gdLst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743201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342272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1" h="364598" extrusionOk="0">
                <a:moveTo>
                  <a:pt x="0" y="0"/>
                </a:moveTo>
                <a:lnTo>
                  <a:pt x="2743201" y="0"/>
                </a:lnTo>
                <a:lnTo>
                  <a:pt x="2342272" y="364598"/>
                </a:lnTo>
                <a:lnTo>
                  <a:pt x="0" y="364598"/>
                </a:lnTo>
                <a:lnTo>
                  <a:pt x="0" y="0"/>
                </a:lnTo>
                <a:close/>
              </a:path>
            </a:pathLst>
          </a:custGeom>
          <a:solidFill>
            <a:srgbClr val="D50032"/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 sz="1650">
              <a:latin typeface="Arial"/>
              <a:cs typeface="Arial"/>
            </a:endParaRPr>
          </a:p>
        </p:txBody>
      </p:sp>
      <p:sp>
        <p:nvSpPr>
          <p:cNvPr id="24" name="Title 7"/>
          <p:cNvSpPr txBox="1"/>
          <p:nvPr/>
        </p:nvSpPr>
        <p:spPr bwMode="auto">
          <a:xfrm>
            <a:off x="3020968" y="165311"/>
            <a:ext cx="5403130" cy="590548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0" i="0">
                <a:solidFill>
                  <a:schemeClr val="tx1"/>
                </a:solidFill>
                <a:latin typeface="SB Sans Display Regular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 sz="3650" b="1" dirty="0">
                <a:solidFill>
                  <a:srgbClr val="53565A"/>
                </a:solidFill>
                <a:latin typeface="Arial"/>
                <a:cs typeface="Arial"/>
              </a:rPr>
              <a:t>Цели и задачи проекта  </a:t>
            </a:r>
            <a:endParaRPr dirty="0"/>
          </a:p>
          <a:p>
            <a:pPr>
              <a:lnSpc>
                <a:spcPct val="80000"/>
              </a:lnSpc>
              <a:defRPr/>
            </a:pPr>
            <a:endParaRPr lang="en-US" sz="3650" dirty="0">
              <a:solidFill>
                <a:srgbClr val="53565A"/>
              </a:solidFill>
              <a:latin typeface="Arial"/>
              <a:cs typeface="Arial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19348" y="6192929"/>
            <a:ext cx="3470274" cy="370505"/>
          </a:xfrm>
          <a:prstGeom prst="rect">
            <a:avLst/>
          </a:prstGeom>
        </p:spPr>
      </p:pic>
      <p:sp>
        <p:nvSpPr>
          <p:cNvPr id="19" name="Объект 2"/>
          <p:cNvSpPr txBox="1"/>
          <p:nvPr/>
        </p:nvSpPr>
        <p:spPr bwMode="auto">
          <a:xfrm>
            <a:off x="413470" y="863599"/>
            <a:ext cx="7729044" cy="4823098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  <a:defRPr/>
            </a:pPr>
            <a:r>
              <a:rPr lang="ru-RU" sz="2000" b="1" dirty="0">
                <a:solidFill>
                  <a:srgbClr val="4A4A4A"/>
                </a:solidFill>
                <a:latin typeface="Arial"/>
                <a:ea typeface="Verdana"/>
                <a:cs typeface="Arial"/>
              </a:rPr>
              <a:t>Цель проекта: </a:t>
            </a:r>
            <a:r>
              <a:rPr lang="ru-RU" sz="1800" dirty="0">
                <a:solidFill>
                  <a:srgbClr val="53565A"/>
                </a:solidFill>
                <a:latin typeface="Arial"/>
                <a:ea typeface="Verdana"/>
                <a:cs typeface="Arial"/>
              </a:rPr>
              <a:t>Сформировать единое информационное пространство Компании, обеспечивающее автоматизированную работу с документами и процессами.</a:t>
            </a:r>
            <a:endParaRPr dirty="0"/>
          </a:p>
          <a:p>
            <a:pPr marL="0" indent="0" algn="just">
              <a:buFont typeface="Arial"/>
              <a:buNone/>
              <a:defRPr/>
            </a:pPr>
            <a:r>
              <a:rPr lang="ru-RU" sz="2000" b="1" dirty="0">
                <a:solidFill>
                  <a:srgbClr val="4A4A4A"/>
                </a:solidFill>
                <a:latin typeface="Arial"/>
                <a:ea typeface="Verdana"/>
                <a:cs typeface="Arial"/>
              </a:rPr>
              <a:t>Задачи проекта:</a:t>
            </a:r>
            <a:endParaRPr dirty="0"/>
          </a:p>
          <a:p>
            <a:pPr algn="just">
              <a:defRPr/>
            </a:pPr>
            <a:r>
              <a:rPr lang="ru-RU" sz="1800" dirty="0">
                <a:solidFill>
                  <a:srgbClr val="53565A"/>
                </a:solidFill>
                <a:latin typeface="Arial"/>
                <a:ea typeface="Verdana"/>
                <a:cs typeface="Arial"/>
              </a:rPr>
              <a:t>Снизить расход времени сотрудников на регулярные задачи в части документооборота и делопроизводства; </a:t>
            </a:r>
          </a:p>
          <a:p>
            <a:pPr algn="just">
              <a:defRPr/>
            </a:pPr>
            <a:r>
              <a:rPr lang="ru-RU" sz="1800" dirty="0">
                <a:solidFill>
                  <a:srgbClr val="53565A"/>
                </a:solidFill>
                <a:latin typeface="Arial"/>
                <a:ea typeface="Verdana"/>
                <a:cs typeface="Arial"/>
              </a:rPr>
              <a:t>Обеспечить максимальную прозрачность бизнес-процессов;</a:t>
            </a:r>
            <a:endParaRPr dirty="0"/>
          </a:p>
          <a:p>
            <a:pPr algn="just">
              <a:defRPr/>
            </a:pPr>
            <a:r>
              <a:rPr lang="ru-RU" sz="1800" dirty="0">
                <a:solidFill>
                  <a:srgbClr val="53565A"/>
                </a:solidFill>
                <a:latin typeface="Arial"/>
                <a:ea typeface="Verdana"/>
                <a:cs typeface="Arial"/>
              </a:rPr>
              <a:t>Повысить исполнительскую дисциплину;</a:t>
            </a:r>
            <a:endParaRPr dirty="0"/>
          </a:p>
          <a:p>
            <a:pPr algn="just">
              <a:defRPr/>
            </a:pPr>
            <a:r>
              <a:rPr lang="ru-RU" sz="1800" dirty="0">
                <a:solidFill>
                  <a:srgbClr val="53565A"/>
                </a:solidFill>
                <a:latin typeface="Arial"/>
                <a:ea typeface="Verdana"/>
                <a:cs typeface="Arial"/>
              </a:rPr>
              <a:t>Обеспечить сохранность и конфиденциальность информации за счет внедрения цифрового архива;</a:t>
            </a:r>
            <a:endParaRPr dirty="0"/>
          </a:p>
          <a:p>
            <a:pPr marL="0" indent="0" algn="just">
              <a:buNone/>
              <a:defRPr/>
            </a:pPr>
            <a:endParaRPr lang="ru-RU" sz="1800" b="1" dirty="0">
              <a:solidFill>
                <a:srgbClr val="4A4A4A"/>
              </a:solidFill>
              <a:latin typeface="Arial"/>
              <a:ea typeface="Verdana"/>
            </a:endParaRPr>
          </a:p>
          <a:p>
            <a:pPr marL="0" indent="0" algn="just">
              <a:buNone/>
              <a:defRPr/>
            </a:pPr>
            <a:r>
              <a:rPr lang="ru-RU" sz="1800" b="1" dirty="0">
                <a:solidFill>
                  <a:srgbClr val="4A4A4A"/>
                </a:solidFill>
                <a:latin typeface="Arial"/>
                <a:ea typeface="Verdana"/>
              </a:rPr>
              <a:t>Сроки проекта: </a:t>
            </a:r>
            <a:r>
              <a:rPr lang="ru-RU" sz="1800" dirty="0">
                <a:solidFill>
                  <a:srgbClr val="4A4A4A"/>
                </a:solidFill>
                <a:latin typeface="Arial"/>
                <a:ea typeface="Verdana"/>
              </a:rPr>
              <a:t>15.07.2024 – 28.02.2025</a:t>
            </a:r>
          </a:p>
          <a:p>
            <a:pPr marL="0" indent="0">
              <a:buNone/>
              <a:defRPr/>
            </a:pPr>
            <a:endParaRPr lang="ru-RU" sz="1800" dirty="0">
              <a:solidFill>
                <a:srgbClr val="53565A"/>
              </a:solidFill>
              <a:latin typeface="Arial"/>
              <a:ea typeface="Verdana"/>
              <a:cs typeface="Arial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413470" y="6192929"/>
            <a:ext cx="722601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fld id="{F65DF80F-FC46-44F0-AD31-807027BC8264}" type="slidenum">
              <a:rPr lang="ru-RU" sz="1650">
                <a:solidFill>
                  <a:srgbClr val="97999B"/>
                </a:solidFill>
                <a:latin typeface="Arial"/>
                <a:cs typeface="Arial"/>
              </a:rPr>
              <a:t>3</a:t>
            </a:fld>
            <a:endParaRPr lang="ru-RU" sz="1650" dirty="0">
              <a:solidFill>
                <a:srgbClr val="97999B"/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17"/>
          <p:cNvSpPr/>
          <p:nvPr/>
        </p:nvSpPr>
        <p:spPr bwMode="auto">
          <a:xfrm>
            <a:off x="240" y="2"/>
            <a:ext cx="2487536" cy="330618"/>
          </a:xfrm>
          <a:custGeom>
            <a:avLst/>
            <a:gdLst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743201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342272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1" h="364598" extrusionOk="0">
                <a:moveTo>
                  <a:pt x="0" y="0"/>
                </a:moveTo>
                <a:lnTo>
                  <a:pt x="2743201" y="0"/>
                </a:lnTo>
                <a:lnTo>
                  <a:pt x="2342272" y="364598"/>
                </a:lnTo>
                <a:lnTo>
                  <a:pt x="0" y="364598"/>
                </a:lnTo>
                <a:lnTo>
                  <a:pt x="0" y="0"/>
                </a:lnTo>
                <a:close/>
              </a:path>
            </a:pathLst>
          </a:custGeom>
          <a:solidFill>
            <a:srgbClr val="D50032"/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 sz="1650">
              <a:latin typeface="Arial"/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519348" y="6192929"/>
            <a:ext cx="3470274" cy="370505"/>
          </a:xfrm>
          <a:prstGeom prst="rect">
            <a:avLst/>
          </a:prstGeom>
        </p:spPr>
      </p:pic>
      <p:sp>
        <p:nvSpPr>
          <p:cNvPr id="6" name="Title 7"/>
          <p:cNvSpPr txBox="1"/>
          <p:nvPr/>
        </p:nvSpPr>
        <p:spPr bwMode="auto">
          <a:xfrm>
            <a:off x="2487776" y="165311"/>
            <a:ext cx="9277504" cy="984220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0" i="0">
                <a:solidFill>
                  <a:schemeClr val="tx1"/>
                </a:solidFill>
                <a:latin typeface="SB Sans Display Regular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 sz="3650" b="1" dirty="0">
                <a:solidFill>
                  <a:srgbClr val="53565A"/>
                </a:solidFill>
                <a:latin typeface="Arial"/>
                <a:cs typeface="Arial"/>
              </a:rPr>
              <a:t>Плановые ключевые показатели эффективности проекта  </a:t>
            </a:r>
            <a:endParaRPr dirty="0"/>
          </a:p>
          <a:p>
            <a:pPr>
              <a:lnSpc>
                <a:spcPct val="80000"/>
              </a:lnSpc>
              <a:defRPr/>
            </a:pPr>
            <a:endParaRPr lang="en-US" sz="3650" dirty="0">
              <a:solidFill>
                <a:srgbClr val="53565A"/>
              </a:solidFill>
              <a:latin typeface="Arial"/>
              <a:cs typeface="Arial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68534"/>
              </p:ext>
            </p:extLst>
          </p:nvPr>
        </p:nvGraphicFramePr>
        <p:xfrm>
          <a:off x="1341120" y="1576252"/>
          <a:ext cx="9884228" cy="3944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4095">
                  <a:extLst>
                    <a:ext uri="{9D8B030D-6E8A-4147-A177-3AD203B41FA5}">
                      <a16:colId xmlns:a16="http://schemas.microsoft.com/office/drawing/2014/main" val="3530256171"/>
                    </a:ext>
                  </a:extLst>
                </a:gridCol>
                <a:gridCol w="5538813">
                  <a:extLst>
                    <a:ext uri="{9D8B030D-6E8A-4147-A177-3AD203B41FA5}">
                      <a16:colId xmlns:a16="http://schemas.microsoft.com/office/drawing/2014/main" val="2320130360"/>
                    </a:ext>
                  </a:extLst>
                </a:gridCol>
                <a:gridCol w="1854913">
                  <a:extLst>
                    <a:ext uri="{9D8B030D-6E8A-4147-A177-3AD203B41FA5}">
                      <a16:colId xmlns:a16="http://schemas.microsoft.com/office/drawing/2014/main" val="3406930257"/>
                    </a:ext>
                  </a:extLst>
                </a:gridCol>
                <a:gridCol w="1926407">
                  <a:extLst>
                    <a:ext uri="{9D8B030D-6E8A-4147-A177-3AD203B41FA5}">
                      <a16:colId xmlns:a16="http://schemas.microsoft.com/office/drawing/2014/main" val="645729417"/>
                    </a:ext>
                  </a:extLst>
                </a:gridCol>
              </a:tblGrid>
              <a:tr h="433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Бизнес-выгоды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проекта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 проекта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0393185"/>
                  </a:ext>
                </a:extLst>
              </a:tr>
              <a:tr h="433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Претензии: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738397"/>
                  </a:ext>
                </a:extLst>
              </a:tr>
              <a:tr h="737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Сокращение времени обработки входящих претензий (на одну претензию) 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час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 час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8011096"/>
                  </a:ext>
                </a:extLst>
              </a:tr>
              <a:tr h="433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Договорная деятельность: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975911"/>
                  </a:ext>
                </a:extLst>
              </a:tr>
              <a:tr h="737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2.1.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Сокращение времени обработки договорных документов (на один документ) 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часа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час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1510699"/>
                  </a:ext>
                </a:extLst>
              </a:tr>
              <a:tr h="433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Внутренний документооборот: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614000"/>
                  </a:ext>
                </a:extLst>
              </a:tr>
              <a:tr h="737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3.1.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Сокращение времени обработки входящей корреспонденции (на одно входящее сообщение)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 часа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0,12 часа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2884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09995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7"/>
          <p:cNvSpPr/>
          <p:nvPr/>
        </p:nvSpPr>
        <p:spPr bwMode="auto">
          <a:xfrm>
            <a:off x="240" y="2"/>
            <a:ext cx="2487536" cy="330618"/>
          </a:xfrm>
          <a:custGeom>
            <a:avLst/>
            <a:gdLst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743201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342272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1" h="364598" extrusionOk="0">
                <a:moveTo>
                  <a:pt x="0" y="0"/>
                </a:moveTo>
                <a:lnTo>
                  <a:pt x="2743201" y="0"/>
                </a:lnTo>
                <a:lnTo>
                  <a:pt x="2342272" y="364598"/>
                </a:lnTo>
                <a:lnTo>
                  <a:pt x="0" y="364598"/>
                </a:lnTo>
                <a:lnTo>
                  <a:pt x="0" y="0"/>
                </a:lnTo>
                <a:close/>
              </a:path>
            </a:pathLst>
          </a:custGeom>
          <a:solidFill>
            <a:srgbClr val="D50032"/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 sz="1650">
              <a:latin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519348" y="6192929"/>
            <a:ext cx="3470274" cy="3705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413470" y="6192929"/>
            <a:ext cx="722601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fld id="{F65DF80F-FC46-44F0-AD31-807027BC8264}" type="slidenum">
              <a:rPr lang="ru-RU" sz="1650">
                <a:solidFill>
                  <a:srgbClr val="97999B"/>
                </a:solidFill>
                <a:latin typeface="Arial"/>
                <a:cs typeface="Arial"/>
              </a:rPr>
              <a:t>4</a:t>
            </a:fld>
            <a:endParaRPr lang="ru-RU" sz="1650" dirty="0">
              <a:solidFill>
                <a:srgbClr val="97999B"/>
              </a:solidFill>
              <a:latin typeface="Arial"/>
              <a:cs typeface="Arial"/>
            </a:endParaRPr>
          </a:p>
        </p:txBody>
      </p:sp>
      <p:sp>
        <p:nvSpPr>
          <p:cNvPr id="7" name="Title 7"/>
          <p:cNvSpPr txBox="1"/>
          <p:nvPr/>
        </p:nvSpPr>
        <p:spPr bwMode="auto">
          <a:xfrm>
            <a:off x="3020968" y="165311"/>
            <a:ext cx="5403130" cy="590548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0" i="0">
                <a:solidFill>
                  <a:schemeClr val="tx1"/>
                </a:solidFill>
                <a:latin typeface="SB Sans Display Regular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 sz="3650" b="1" dirty="0">
                <a:solidFill>
                  <a:srgbClr val="53565A"/>
                </a:solidFill>
                <a:latin typeface="Arial"/>
                <a:cs typeface="Arial"/>
              </a:rPr>
              <a:t>Контур проекта  </a:t>
            </a:r>
            <a:endParaRPr dirty="0"/>
          </a:p>
          <a:p>
            <a:pPr>
              <a:lnSpc>
                <a:spcPct val="80000"/>
              </a:lnSpc>
              <a:defRPr/>
            </a:pPr>
            <a:endParaRPr lang="en-US" sz="3650" dirty="0">
              <a:solidFill>
                <a:srgbClr val="53565A"/>
              </a:solidFill>
              <a:latin typeface="Arial"/>
              <a:cs typeface="Arial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64876577"/>
              </p:ext>
            </p:extLst>
          </p:nvPr>
        </p:nvGraphicFramePr>
        <p:xfrm>
          <a:off x="174171" y="755859"/>
          <a:ext cx="11695612" cy="5226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863133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7"/>
          <p:cNvSpPr/>
          <p:nvPr/>
        </p:nvSpPr>
        <p:spPr bwMode="auto">
          <a:xfrm>
            <a:off x="240" y="2"/>
            <a:ext cx="2487536" cy="330618"/>
          </a:xfrm>
          <a:custGeom>
            <a:avLst/>
            <a:gdLst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743201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342272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1" h="364598" extrusionOk="0">
                <a:moveTo>
                  <a:pt x="0" y="0"/>
                </a:moveTo>
                <a:lnTo>
                  <a:pt x="2743201" y="0"/>
                </a:lnTo>
                <a:lnTo>
                  <a:pt x="2342272" y="364598"/>
                </a:lnTo>
                <a:lnTo>
                  <a:pt x="0" y="364598"/>
                </a:lnTo>
                <a:lnTo>
                  <a:pt x="0" y="0"/>
                </a:lnTo>
                <a:close/>
              </a:path>
            </a:pathLst>
          </a:custGeom>
          <a:solidFill>
            <a:srgbClr val="D50032"/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 sz="1650">
              <a:latin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519348" y="6192929"/>
            <a:ext cx="3470274" cy="3705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413470" y="6192929"/>
            <a:ext cx="722601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fld id="{F65DF80F-FC46-44F0-AD31-807027BC8264}" type="slidenum">
              <a:rPr lang="ru-RU" sz="1650">
                <a:solidFill>
                  <a:srgbClr val="97999B"/>
                </a:solidFill>
                <a:latin typeface="Arial"/>
                <a:cs typeface="Arial"/>
              </a:rPr>
              <a:t>5</a:t>
            </a:fld>
            <a:endParaRPr lang="ru-RU" sz="1650" dirty="0">
              <a:solidFill>
                <a:srgbClr val="97999B"/>
              </a:solidFill>
              <a:latin typeface="Arial"/>
              <a:cs typeface="Arial"/>
            </a:endParaRPr>
          </a:p>
        </p:txBody>
      </p:sp>
      <p:sp>
        <p:nvSpPr>
          <p:cNvPr id="6" name="Title 7"/>
          <p:cNvSpPr txBox="1"/>
          <p:nvPr/>
        </p:nvSpPr>
        <p:spPr bwMode="auto">
          <a:xfrm>
            <a:off x="3020967" y="165311"/>
            <a:ext cx="6645547" cy="590548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0" i="0">
                <a:solidFill>
                  <a:schemeClr val="tx1"/>
                </a:solidFill>
                <a:latin typeface="SB Sans Display Regular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 sz="3650" b="1" dirty="0">
                <a:solidFill>
                  <a:srgbClr val="53565A"/>
                </a:solidFill>
                <a:latin typeface="Arial"/>
                <a:cs typeface="Arial"/>
              </a:rPr>
              <a:t>Договорная деятельность</a:t>
            </a:r>
            <a:endParaRPr dirty="0"/>
          </a:p>
          <a:p>
            <a:pPr>
              <a:lnSpc>
                <a:spcPct val="80000"/>
              </a:lnSpc>
              <a:defRPr/>
            </a:pPr>
            <a:endParaRPr lang="en-US" sz="3650" dirty="0">
              <a:solidFill>
                <a:srgbClr val="53565A"/>
              </a:solidFill>
              <a:latin typeface="Arial"/>
              <a:cs typeface="Arial"/>
            </a:endParaRPr>
          </a:p>
        </p:txBody>
      </p:sp>
      <p:sp>
        <p:nvSpPr>
          <p:cNvPr id="7" name="Объект 2"/>
          <p:cNvSpPr txBox="1"/>
          <p:nvPr/>
        </p:nvSpPr>
        <p:spPr bwMode="auto">
          <a:xfrm>
            <a:off x="282842" y="1081312"/>
            <a:ext cx="5743489" cy="5040813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  <a:defRPr/>
            </a:pPr>
            <a:r>
              <a:rPr lang="ru-RU" sz="1800" dirty="0">
                <a:solidFill>
                  <a:srgbClr val="53565A"/>
                </a:solidFill>
                <a:latin typeface="Arial"/>
                <a:ea typeface="Verdana"/>
                <a:cs typeface="Arial"/>
              </a:rPr>
              <a:t>Проведен аудит договорной деятельности и сформированы актуализированные БП;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800" dirty="0">
                <a:solidFill>
                  <a:srgbClr val="53565A"/>
                </a:solidFill>
                <a:latin typeface="Arial"/>
                <a:ea typeface="Verdana"/>
              </a:rPr>
              <a:t>Сформированы и настроены матрицы согласования договорных документов;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800" dirty="0">
                <a:solidFill>
                  <a:srgbClr val="53565A"/>
                </a:solidFill>
                <a:latin typeface="Arial"/>
                <a:ea typeface="Verdana"/>
                <a:cs typeface="Arial"/>
              </a:rPr>
              <a:t>Проведена централизация договорной деятельности в 1м месте и настройка интеграции с учетной системой 1С;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800" dirty="0">
                <a:solidFill>
                  <a:srgbClr val="53565A"/>
                </a:solidFill>
                <a:latin typeface="Arial"/>
                <a:ea typeface="Verdana"/>
                <a:cs typeface="Arial"/>
              </a:rPr>
              <a:t>Доступный и прозрачный процесс хода движения договорного документа </a:t>
            </a:r>
            <a:br>
              <a:rPr lang="ru-RU" sz="1800" dirty="0">
                <a:solidFill>
                  <a:srgbClr val="53565A"/>
                </a:solidFill>
                <a:latin typeface="Arial"/>
                <a:ea typeface="Verdana"/>
                <a:cs typeface="Arial"/>
              </a:rPr>
            </a:br>
            <a:r>
              <a:rPr lang="ru-RU" sz="1800" dirty="0">
                <a:solidFill>
                  <a:srgbClr val="53565A"/>
                </a:solidFill>
                <a:latin typeface="Arial"/>
                <a:ea typeface="Verdana"/>
                <a:cs typeface="Arial"/>
              </a:rPr>
              <a:t>(от инициации до сдачи в архив);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800" dirty="0">
                <a:solidFill>
                  <a:srgbClr val="53565A"/>
                </a:solidFill>
                <a:latin typeface="Arial"/>
                <a:ea typeface="Verdana"/>
                <a:cs typeface="Arial"/>
              </a:rPr>
              <a:t>Возможность эл. подписания договорных документов;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800" dirty="0">
                <a:solidFill>
                  <a:srgbClr val="53565A"/>
                </a:solidFill>
                <a:latin typeface="Arial"/>
                <a:ea typeface="Verdana"/>
                <a:cs typeface="Arial"/>
              </a:rPr>
              <a:t>Настроен эл. обмен с </a:t>
            </a:r>
            <a:r>
              <a:rPr lang="ru-RU" sz="1800" dirty="0" err="1">
                <a:solidFill>
                  <a:srgbClr val="53565A"/>
                </a:solidFill>
                <a:latin typeface="Arial"/>
                <a:ea typeface="Verdana"/>
                <a:cs typeface="Arial"/>
              </a:rPr>
              <a:t>Росреестром</a:t>
            </a:r>
            <a:r>
              <a:rPr lang="ru-RU" sz="1800" dirty="0">
                <a:solidFill>
                  <a:srgbClr val="53565A"/>
                </a:solidFill>
                <a:latin typeface="Arial"/>
                <a:ea typeface="Verdana"/>
                <a:cs typeface="Arial"/>
              </a:rPr>
              <a:t> для автоматического получения зарегистрированных договоров продажи недвижимости в эл. формате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740" y="755859"/>
            <a:ext cx="2761608" cy="37951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9348" y="751314"/>
            <a:ext cx="3470274" cy="16464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5143" y="1854546"/>
            <a:ext cx="3470274" cy="12685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7740" y="3708360"/>
            <a:ext cx="4845050" cy="20413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/>
          <a:srcRect t="6885"/>
          <a:stretch/>
        </p:blipFill>
        <p:spPr>
          <a:xfrm>
            <a:off x="9135456" y="3014601"/>
            <a:ext cx="2949961" cy="245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7797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7"/>
          <p:cNvSpPr/>
          <p:nvPr/>
        </p:nvSpPr>
        <p:spPr bwMode="auto">
          <a:xfrm>
            <a:off x="240" y="2"/>
            <a:ext cx="2487536" cy="330618"/>
          </a:xfrm>
          <a:custGeom>
            <a:avLst/>
            <a:gdLst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743201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342272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1" h="364598" extrusionOk="0">
                <a:moveTo>
                  <a:pt x="0" y="0"/>
                </a:moveTo>
                <a:lnTo>
                  <a:pt x="2743201" y="0"/>
                </a:lnTo>
                <a:lnTo>
                  <a:pt x="2342272" y="364598"/>
                </a:lnTo>
                <a:lnTo>
                  <a:pt x="0" y="364598"/>
                </a:lnTo>
                <a:lnTo>
                  <a:pt x="0" y="0"/>
                </a:lnTo>
                <a:close/>
              </a:path>
            </a:pathLst>
          </a:custGeom>
          <a:solidFill>
            <a:srgbClr val="D50032"/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 sz="1650">
              <a:latin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519348" y="6192929"/>
            <a:ext cx="3470274" cy="3705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413470" y="6192929"/>
            <a:ext cx="722601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fld id="{F65DF80F-FC46-44F0-AD31-807027BC8264}" type="slidenum">
              <a:rPr lang="ru-RU" sz="1650">
                <a:solidFill>
                  <a:srgbClr val="97999B"/>
                </a:solidFill>
                <a:latin typeface="Arial"/>
                <a:cs typeface="Arial"/>
              </a:rPr>
              <a:t>6</a:t>
            </a:fld>
            <a:endParaRPr lang="ru-RU" sz="1650" dirty="0">
              <a:solidFill>
                <a:srgbClr val="97999B"/>
              </a:solidFill>
              <a:latin typeface="Arial"/>
              <a:cs typeface="Arial"/>
            </a:endParaRPr>
          </a:p>
        </p:txBody>
      </p:sp>
      <p:sp>
        <p:nvSpPr>
          <p:cNvPr id="6" name="Title 7"/>
          <p:cNvSpPr txBox="1"/>
          <p:nvPr/>
        </p:nvSpPr>
        <p:spPr bwMode="auto">
          <a:xfrm>
            <a:off x="3020967" y="165311"/>
            <a:ext cx="6645547" cy="590548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0" i="0">
                <a:solidFill>
                  <a:schemeClr val="tx1"/>
                </a:solidFill>
                <a:latin typeface="SB Sans Display Regular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 sz="3650" b="1">
                <a:solidFill>
                  <a:srgbClr val="53565A"/>
                </a:solidFill>
                <a:latin typeface="Arial"/>
                <a:cs typeface="Arial"/>
              </a:rPr>
              <a:t>Внутренние документы</a:t>
            </a:r>
            <a:endParaRPr dirty="0"/>
          </a:p>
          <a:p>
            <a:pPr>
              <a:lnSpc>
                <a:spcPct val="80000"/>
              </a:lnSpc>
              <a:defRPr/>
            </a:pPr>
            <a:endParaRPr lang="en-US" sz="3650" dirty="0">
              <a:solidFill>
                <a:srgbClr val="53565A"/>
              </a:solidFill>
              <a:latin typeface="Arial"/>
              <a:cs typeface="Arial"/>
            </a:endParaRPr>
          </a:p>
        </p:txBody>
      </p:sp>
      <p:sp>
        <p:nvSpPr>
          <p:cNvPr id="7" name="Объект 2"/>
          <p:cNvSpPr txBox="1"/>
          <p:nvPr/>
        </p:nvSpPr>
        <p:spPr bwMode="auto">
          <a:xfrm>
            <a:off x="282842" y="1081312"/>
            <a:ext cx="5743489" cy="5040813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  <a:defRPr/>
            </a:pPr>
            <a:r>
              <a:rPr lang="ru-RU" sz="1800" dirty="0">
                <a:solidFill>
                  <a:srgbClr val="53565A"/>
                </a:solidFill>
                <a:latin typeface="Arial"/>
                <a:ea typeface="Verdana"/>
                <a:cs typeface="Arial"/>
              </a:rPr>
              <a:t>Проведен аудит работы с внутренними корпоративными документами и сформированы актуализированные БП и сформированы правила их оформления;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800" dirty="0">
                <a:solidFill>
                  <a:srgbClr val="53565A"/>
                </a:solidFill>
                <a:latin typeface="Arial"/>
                <a:ea typeface="Verdana"/>
                <a:cs typeface="Arial"/>
              </a:rPr>
              <a:t>Обеспечен перенос имеющегося функционала по работам с Служебными записками, Приказами и Протоколами Конкурсной Комиссии из </a:t>
            </a:r>
            <a:r>
              <a:rPr lang="en-US" sz="1800" dirty="0">
                <a:solidFill>
                  <a:srgbClr val="53565A"/>
                </a:solidFill>
                <a:latin typeface="Arial"/>
                <a:ea typeface="Verdana"/>
                <a:cs typeface="Arial"/>
              </a:rPr>
              <a:t>Directum 5.6.1. </a:t>
            </a:r>
            <a:r>
              <a:rPr lang="ru-RU" sz="1800" dirty="0">
                <a:solidFill>
                  <a:srgbClr val="53565A"/>
                </a:solidFill>
                <a:latin typeface="Arial"/>
                <a:ea typeface="Verdana"/>
                <a:cs typeface="Arial"/>
              </a:rPr>
              <a:t>в </a:t>
            </a:r>
            <a:r>
              <a:rPr lang="en-US" sz="1800" dirty="0">
                <a:solidFill>
                  <a:srgbClr val="53565A"/>
                </a:solidFill>
                <a:latin typeface="Arial"/>
                <a:ea typeface="Verdana"/>
                <a:cs typeface="Arial"/>
              </a:rPr>
              <a:t>Directum RX;</a:t>
            </a:r>
            <a:endParaRPr lang="ru-RU" sz="1800" dirty="0">
              <a:solidFill>
                <a:srgbClr val="53565A"/>
              </a:solidFill>
              <a:latin typeface="Arial"/>
              <a:ea typeface="Verdana"/>
              <a:cs typeface="Arial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800" dirty="0">
                <a:solidFill>
                  <a:srgbClr val="53565A"/>
                </a:solidFill>
                <a:latin typeface="Arial"/>
                <a:ea typeface="Verdana"/>
                <a:cs typeface="Arial"/>
              </a:rPr>
              <a:t>Создан новый вид документа и проработан и автоматизирован процесс в рамках системы по формированию заявок на разработку договорных документов силами СД;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800" dirty="0">
                <a:solidFill>
                  <a:srgbClr val="53565A"/>
                </a:solidFill>
                <a:latin typeface="Arial"/>
                <a:ea typeface="Verdana"/>
                <a:cs typeface="Arial"/>
              </a:rPr>
              <a:t>Настроены журналы регистрации внутренних документов для самостоятельной работы пользователей без привлечения ответственных лиц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740" y="938437"/>
            <a:ext cx="2544884" cy="32430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788" y="3862435"/>
            <a:ext cx="4400460" cy="15177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8624" y="1204960"/>
            <a:ext cx="2355203" cy="26574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2004" y="4115890"/>
            <a:ext cx="3963534" cy="17484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7090" y="4452783"/>
            <a:ext cx="2056737" cy="174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8558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7"/>
          <p:cNvSpPr/>
          <p:nvPr/>
        </p:nvSpPr>
        <p:spPr bwMode="auto">
          <a:xfrm>
            <a:off x="240" y="2"/>
            <a:ext cx="2487536" cy="330618"/>
          </a:xfrm>
          <a:custGeom>
            <a:avLst/>
            <a:gdLst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743201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342272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1" h="364598" extrusionOk="0">
                <a:moveTo>
                  <a:pt x="0" y="0"/>
                </a:moveTo>
                <a:lnTo>
                  <a:pt x="2743201" y="0"/>
                </a:lnTo>
                <a:lnTo>
                  <a:pt x="2342272" y="364598"/>
                </a:lnTo>
                <a:lnTo>
                  <a:pt x="0" y="364598"/>
                </a:lnTo>
                <a:lnTo>
                  <a:pt x="0" y="0"/>
                </a:lnTo>
                <a:close/>
              </a:path>
            </a:pathLst>
          </a:custGeom>
          <a:solidFill>
            <a:srgbClr val="D50032"/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 sz="1650">
              <a:latin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519348" y="6192929"/>
            <a:ext cx="3470274" cy="3705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413470" y="6192929"/>
            <a:ext cx="722601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fld id="{F65DF80F-FC46-44F0-AD31-807027BC8264}" type="slidenum">
              <a:rPr lang="ru-RU" sz="1650">
                <a:solidFill>
                  <a:srgbClr val="97999B"/>
                </a:solidFill>
                <a:latin typeface="Arial"/>
                <a:cs typeface="Arial"/>
              </a:rPr>
              <a:t>7</a:t>
            </a:fld>
            <a:endParaRPr lang="ru-RU" sz="1650" dirty="0">
              <a:solidFill>
                <a:srgbClr val="97999B"/>
              </a:solidFill>
              <a:latin typeface="Arial"/>
              <a:cs typeface="Arial"/>
            </a:endParaRPr>
          </a:p>
        </p:txBody>
      </p:sp>
      <p:sp>
        <p:nvSpPr>
          <p:cNvPr id="6" name="Title 7"/>
          <p:cNvSpPr txBox="1"/>
          <p:nvPr/>
        </p:nvSpPr>
        <p:spPr bwMode="auto">
          <a:xfrm>
            <a:off x="3020967" y="165311"/>
            <a:ext cx="6645547" cy="590548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0" i="0">
                <a:solidFill>
                  <a:schemeClr val="tx1"/>
                </a:solidFill>
                <a:latin typeface="SB Sans Display Regular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 sz="3650" b="1" dirty="0">
                <a:solidFill>
                  <a:srgbClr val="53565A"/>
                </a:solidFill>
                <a:latin typeface="Arial"/>
                <a:cs typeface="Arial"/>
              </a:rPr>
              <a:t>Претензионная работа</a:t>
            </a:r>
            <a:endParaRPr dirty="0"/>
          </a:p>
          <a:p>
            <a:pPr>
              <a:lnSpc>
                <a:spcPct val="80000"/>
              </a:lnSpc>
              <a:defRPr/>
            </a:pPr>
            <a:endParaRPr lang="en-US" sz="3650" dirty="0">
              <a:solidFill>
                <a:srgbClr val="53565A"/>
              </a:solidFill>
              <a:latin typeface="Arial"/>
              <a:cs typeface="Arial"/>
            </a:endParaRPr>
          </a:p>
        </p:txBody>
      </p:sp>
      <p:sp>
        <p:nvSpPr>
          <p:cNvPr id="7" name="Объект 2"/>
          <p:cNvSpPr txBox="1"/>
          <p:nvPr/>
        </p:nvSpPr>
        <p:spPr bwMode="auto">
          <a:xfrm>
            <a:off x="282842" y="1081312"/>
            <a:ext cx="5743489" cy="5040813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  <a:defRPr/>
            </a:pPr>
            <a:r>
              <a:rPr lang="ru-RU" sz="1800" dirty="0">
                <a:solidFill>
                  <a:srgbClr val="53565A"/>
                </a:solidFill>
                <a:latin typeface="Arial"/>
                <a:ea typeface="Verdana"/>
              </a:rPr>
              <a:t>Проведен аудит работы с претензиями и сформированы актуализированные БП;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800" dirty="0">
                <a:solidFill>
                  <a:srgbClr val="53565A"/>
                </a:solidFill>
                <a:latin typeface="Arial"/>
                <a:ea typeface="Verdana"/>
                <a:cs typeface="Arial"/>
              </a:rPr>
              <a:t>Централизованное место работы с претензиями (от поступления до подготовки ответа)</a:t>
            </a:r>
            <a:r>
              <a:rPr lang="en-US" sz="1800" dirty="0">
                <a:solidFill>
                  <a:srgbClr val="53565A"/>
                </a:solidFill>
                <a:latin typeface="Arial"/>
                <a:ea typeface="Verdana"/>
                <a:cs typeface="Arial"/>
              </a:rPr>
              <a:t>;</a:t>
            </a:r>
            <a:endParaRPr lang="ru-RU" sz="1800" dirty="0">
              <a:solidFill>
                <a:srgbClr val="53565A"/>
              </a:solidFill>
              <a:latin typeface="Arial"/>
              <a:ea typeface="Verdana"/>
              <a:cs typeface="Arial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800" dirty="0">
                <a:solidFill>
                  <a:srgbClr val="53565A"/>
                </a:solidFill>
                <a:latin typeface="Arial"/>
                <a:ea typeface="Verdana"/>
                <a:cs typeface="Arial"/>
              </a:rPr>
              <a:t>Единая система регистрации претензий и автоматическая отправка информации об этом заявителю;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800" dirty="0">
                <a:solidFill>
                  <a:srgbClr val="53565A"/>
                </a:solidFill>
                <a:latin typeface="Arial"/>
                <a:ea typeface="Verdana"/>
                <a:cs typeface="Arial"/>
              </a:rPr>
              <a:t>Электронный архив претензий и хронологии событий по ней;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800" dirty="0">
                <a:solidFill>
                  <a:srgbClr val="53565A"/>
                </a:solidFill>
                <a:latin typeface="Arial"/>
                <a:ea typeface="Verdana"/>
                <a:cs typeface="Arial"/>
              </a:rPr>
              <a:t>Автоматический мониторинг ответов на исх. письма об устранении недостатков по претензиям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393" y="2958498"/>
            <a:ext cx="2839125" cy="31908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331" y="826691"/>
            <a:ext cx="4857750" cy="21626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3398" y="1564371"/>
            <a:ext cx="5072062" cy="13505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8185" y="2157225"/>
            <a:ext cx="3881437" cy="17922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9348" y="3745162"/>
            <a:ext cx="3186112" cy="198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778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7"/>
          <p:cNvSpPr/>
          <p:nvPr/>
        </p:nvSpPr>
        <p:spPr bwMode="auto">
          <a:xfrm>
            <a:off x="240" y="2"/>
            <a:ext cx="2487536" cy="330618"/>
          </a:xfrm>
          <a:custGeom>
            <a:avLst/>
            <a:gdLst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743201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342272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1" h="364598" extrusionOk="0">
                <a:moveTo>
                  <a:pt x="0" y="0"/>
                </a:moveTo>
                <a:lnTo>
                  <a:pt x="2743201" y="0"/>
                </a:lnTo>
                <a:lnTo>
                  <a:pt x="2342272" y="364598"/>
                </a:lnTo>
                <a:lnTo>
                  <a:pt x="0" y="364598"/>
                </a:lnTo>
                <a:lnTo>
                  <a:pt x="0" y="0"/>
                </a:lnTo>
                <a:close/>
              </a:path>
            </a:pathLst>
          </a:custGeom>
          <a:solidFill>
            <a:srgbClr val="D50032"/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 sz="1650">
              <a:latin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519348" y="6192929"/>
            <a:ext cx="3470274" cy="3705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413470" y="6192929"/>
            <a:ext cx="722601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fld id="{F65DF80F-FC46-44F0-AD31-807027BC8264}" type="slidenum">
              <a:rPr lang="ru-RU" sz="1650">
                <a:solidFill>
                  <a:srgbClr val="97999B"/>
                </a:solidFill>
                <a:latin typeface="Arial"/>
                <a:cs typeface="Arial"/>
              </a:rPr>
              <a:t>8</a:t>
            </a:fld>
            <a:endParaRPr lang="ru-RU" sz="1650" dirty="0">
              <a:solidFill>
                <a:srgbClr val="97999B"/>
              </a:solidFill>
              <a:latin typeface="Arial"/>
              <a:cs typeface="Arial"/>
            </a:endParaRPr>
          </a:p>
        </p:txBody>
      </p:sp>
      <p:sp>
        <p:nvSpPr>
          <p:cNvPr id="6" name="Title 7"/>
          <p:cNvSpPr txBox="1"/>
          <p:nvPr/>
        </p:nvSpPr>
        <p:spPr bwMode="auto">
          <a:xfrm>
            <a:off x="3020967" y="165311"/>
            <a:ext cx="6645547" cy="590548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0" i="0">
                <a:solidFill>
                  <a:schemeClr val="tx1"/>
                </a:solidFill>
                <a:latin typeface="SB Sans Display Regular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 sz="3650" b="1" dirty="0" err="1">
                <a:solidFill>
                  <a:srgbClr val="53565A"/>
                </a:solidFill>
                <a:latin typeface="Arial"/>
                <a:cs typeface="Arial"/>
              </a:rPr>
              <a:t>Вх</a:t>
            </a:r>
            <a:r>
              <a:rPr lang="ru-RU" sz="3650" b="1" dirty="0">
                <a:solidFill>
                  <a:srgbClr val="53565A"/>
                </a:solidFill>
                <a:latin typeface="Arial"/>
                <a:cs typeface="Arial"/>
              </a:rPr>
              <a:t>. и Исх. корреспонденция</a:t>
            </a:r>
            <a:endParaRPr dirty="0"/>
          </a:p>
          <a:p>
            <a:pPr>
              <a:lnSpc>
                <a:spcPct val="80000"/>
              </a:lnSpc>
              <a:defRPr/>
            </a:pPr>
            <a:endParaRPr lang="en-US" sz="3650" dirty="0">
              <a:solidFill>
                <a:srgbClr val="53565A"/>
              </a:solidFill>
              <a:latin typeface="Arial"/>
              <a:cs typeface="Arial"/>
            </a:endParaRPr>
          </a:p>
        </p:txBody>
      </p:sp>
      <p:sp>
        <p:nvSpPr>
          <p:cNvPr id="7" name="Объект 2"/>
          <p:cNvSpPr txBox="1"/>
          <p:nvPr/>
        </p:nvSpPr>
        <p:spPr bwMode="auto">
          <a:xfrm>
            <a:off x="282842" y="1081312"/>
            <a:ext cx="5743489" cy="5040813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  <a:defRPr/>
            </a:pPr>
            <a:r>
              <a:rPr lang="ru-RU" sz="1800" dirty="0">
                <a:solidFill>
                  <a:srgbClr val="53565A"/>
                </a:solidFill>
                <a:latin typeface="Arial"/>
                <a:ea typeface="Verdana"/>
              </a:rPr>
              <a:t>Проведен аудит работы с корреспонденцией и сформированы актуализированные БП;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800" dirty="0">
                <a:solidFill>
                  <a:srgbClr val="53565A"/>
                </a:solidFill>
                <a:latin typeface="Arial"/>
                <a:ea typeface="Verdana"/>
                <a:cs typeface="Arial"/>
              </a:rPr>
              <a:t>Электронная обработка и архив </a:t>
            </a:r>
            <a:r>
              <a:rPr lang="ru-RU" sz="1800" dirty="0" err="1">
                <a:solidFill>
                  <a:srgbClr val="53565A"/>
                </a:solidFill>
                <a:latin typeface="Arial"/>
                <a:ea typeface="Verdana"/>
                <a:cs typeface="Arial"/>
              </a:rPr>
              <a:t>вх</a:t>
            </a:r>
            <a:r>
              <a:rPr lang="ru-RU" sz="1800" dirty="0">
                <a:solidFill>
                  <a:srgbClr val="53565A"/>
                </a:solidFill>
                <a:latin typeface="Arial"/>
                <a:ea typeface="Verdana"/>
                <a:cs typeface="Arial"/>
              </a:rPr>
              <a:t>. писем, постановка поручений и контроль их исполнения</a:t>
            </a:r>
            <a:r>
              <a:rPr lang="en-US" sz="1800" dirty="0">
                <a:solidFill>
                  <a:srgbClr val="53565A"/>
                </a:solidFill>
                <a:latin typeface="Arial"/>
                <a:ea typeface="Verdana"/>
                <a:cs typeface="Arial"/>
              </a:rPr>
              <a:t>;</a:t>
            </a:r>
            <a:endParaRPr lang="ru-RU" sz="1800" dirty="0">
              <a:solidFill>
                <a:srgbClr val="53565A"/>
              </a:solidFill>
              <a:latin typeface="Arial"/>
              <a:ea typeface="Verdana"/>
              <a:cs typeface="Arial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800" dirty="0">
                <a:solidFill>
                  <a:srgbClr val="53565A"/>
                </a:solidFill>
                <a:latin typeface="Arial"/>
                <a:ea typeface="Verdana"/>
                <a:cs typeface="Arial"/>
              </a:rPr>
              <a:t>Настроены журналы регистрации для автоматической регистрации писем;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800" dirty="0">
                <a:solidFill>
                  <a:srgbClr val="53565A"/>
                </a:solidFill>
                <a:latin typeface="Arial"/>
                <a:ea typeface="Verdana"/>
                <a:cs typeface="Arial"/>
              </a:rPr>
              <a:t>Прозрачная связь и зависимость </a:t>
            </a:r>
            <a:r>
              <a:rPr lang="ru-RU" sz="1800" dirty="0" err="1">
                <a:solidFill>
                  <a:srgbClr val="53565A"/>
                </a:solidFill>
                <a:latin typeface="Arial"/>
                <a:ea typeface="Verdana"/>
                <a:cs typeface="Arial"/>
              </a:rPr>
              <a:t>Вх</a:t>
            </a:r>
            <a:r>
              <a:rPr lang="ru-RU" sz="1800" dirty="0">
                <a:solidFill>
                  <a:srgbClr val="53565A"/>
                </a:solidFill>
                <a:latin typeface="Arial"/>
                <a:ea typeface="Verdana"/>
                <a:cs typeface="Arial"/>
              </a:rPr>
              <a:t>. и Исх. писем для отслеживания хронология переписки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800" dirty="0">
                <a:solidFill>
                  <a:srgbClr val="53565A"/>
                </a:solidFill>
                <a:latin typeface="Arial"/>
                <a:ea typeface="Verdana"/>
                <a:cs typeface="Arial"/>
              </a:rPr>
              <a:t>Внедрен инструмент полуавтоматической обработки </a:t>
            </a:r>
            <a:r>
              <a:rPr lang="ru-RU" sz="1800" dirty="0" err="1">
                <a:solidFill>
                  <a:srgbClr val="53565A"/>
                </a:solidFill>
                <a:latin typeface="Arial"/>
                <a:ea typeface="Verdana"/>
                <a:cs typeface="Arial"/>
              </a:rPr>
              <a:t>Вх</a:t>
            </a:r>
            <a:r>
              <a:rPr lang="ru-RU" sz="1800" dirty="0">
                <a:solidFill>
                  <a:srgbClr val="53565A"/>
                </a:solidFill>
                <a:latin typeface="Arial"/>
                <a:ea typeface="Verdana"/>
                <a:cs typeface="Arial"/>
              </a:rPr>
              <a:t>. документов с использованием 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793" y="2724242"/>
            <a:ext cx="2765698" cy="34686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837" y="755859"/>
            <a:ext cx="3868596" cy="24479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9348" y="1322347"/>
            <a:ext cx="2763240" cy="312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8890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7"/>
          <p:cNvSpPr/>
          <p:nvPr/>
        </p:nvSpPr>
        <p:spPr bwMode="auto">
          <a:xfrm>
            <a:off x="240" y="2"/>
            <a:ext cx="2487536" cy="330618"/>
          </a:xfrm>
          <a:custGeom>
            <a:avLst/>
            <a:gdLst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743201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  <a:gd name="connsiteX0" fmla="*/ 0 w 2743201"/>
              <a:gd name="connsiteY0" fmla="*/ 0 h 364598"/>
              <a:gd name="connsiteX1" fmla="*/ 2743201 w 2743201"/>
              <a:gd name="connsiteY1" fmla="*/ 0 h 364598"/>
              <a:gd name="connsiteX2" fmla="*/ 2342272 w 2743201"/>
              <a:gd name="connsiteY2" fmla="*/ 364598 h 364598"/>
              <a:gd name="connsiteX3" fmla="*/ 0 w 2743201"/>
              <a:gd name="connsiteY3" fmla="*/ 364598 h 364598"/>
              <a:gd name="connsiteX4" fmla="*/ 0 w 2743201"/>
              <a:gd name="connsiteY4" fmla="*/ 0 h 36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1" h="364598" extrusionOk="0">
                <a:moveTo>
                  <a:pt x="0" y="0"/>
                </a:moveTo>
                <a:lnTo>
                  <a:pt x="2743201" y="0"/>
                </a:lnTo>
                <a:lnTo>
                  <a:pt x="2342272" y="364598"/>
                </a:lnTo>
                <a:lnTo>
                  <a:pt x="0" y="364598"/>
                </a:lnTo>
                <a:lnTo>
                  <a:pt x="0" y="0"/>
                </a:lnTo>
                <a:close/>
              </a:path>
            </a:pathLst>
          </a:custGeom>
          <a:solidFill>
            <a:srgbClr val="D50032"/>
          </a:solidFill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 sz="1650">
              <a:latin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519348" y="6192929"/>
            <a:ext cx="3470274" cy="3705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413470" y="6192929"/>
            <a:ext cx="722601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fld id="{F65DF80F-FC46-44F0-AD31-807027BC8264}" type="slidenum">
              <a:rPr lang="ru-RU" sz="1650">
                <a:solidFill>
                  <a:srgbClr val="97999B"/>
                </a:solidFill>
                <a:latin typeface="Arial"/>
                <a:cs typeface="Arial"/>
              </a:rPr>
              <a:t>9</a:t>
            </a:fld>
            <a:endParaRPr lang="ru-RU" sz="1650" dirty="0">
              <a:solidFill>
                <a:srgbClr val="97999B"/>
              </a:solidFill>
              <a:latin typeface="Arial"/>
              <a:cs typeface="Arial"/>
            </a:endParaRPr>
          </a:p>
        </p:txBody>
      </p:sp>
      <p:sp>
        <p:nvSpPr>
          <p:cNvPr id="6" name="Title 7"/>
          <p:cNvSpPr txBox="1"/>
          <p:nvPr/>
        </p:nvSpPr>
        <p:spPr bwMode="auto">
          <a:xfrm>
            <a:off x="3020967" y="165311"/>
            <a:ext cx="8104233" cy="590548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0" i="0">
                <a:solidFill>
                  <a:schemeClr val="tx1"/>
                </a:solidFill>
                <a:latin typeface="SB Sans Display Regular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 sz="3650" b="1" dirty="0">
                <a:solidFill>
                  <a:srgbClr val="53565A"/>
                </a:solidFill>
                <a:latin typeface="Arial"/>
                <a:cs typeface="Arial"/>
              </a:rPr>
              <a:t>Исполнительская дисциплина</a:t>
            </a:r>
            <a:endParaRPr dirty="0"/>
          </a:p>
          <a:p>
            <a:pPr>
              <a:lnSpc>
                <a:spcPct val="80000"/>
              </a:lnSpc>
              <a:defRPr/>
            </a:pPr>
            <a:endParaRPr lang="en-US" sz="3650" dirty="0">
              <a:solidFill>
                <a:srgbClr val="53565A"/>
              </a:solidFill>
              <a:latin typeface="Arial"/>
              <a:cs typeface="Arial"/>
            </a:endParaRPr>
          </a:p>
        </p:txBody>
      </p:sp>
      <p:sp>
        <p:nvSpPr>
          <p:cNvPr id="7" name="Объект 2"/>
          <p:cNvSpPr txBox="1"/>
          <p:nvPr/>
        </p:nvSpPr>
        <p:spPr bwMode="auto">
          <a:xfrm>
            <a:off x="282842" y="1081312"/>
            <a:ext cx="5743489" cy="5040813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800" dirty="0">
                <a:solidFill>
                  <a:srgbClr val="53565A"/>
                </a:solidFill>
                <a:latin typeface="Arial"/>
                <a:ea typeface="Verdana"/>
              </a:rPr>
              <a:t>Прозрачный и интерактивный контроль исполнительской дисциплины:</a:t>
            </a:r>
          </a:p>
          <a:p>
            <a:pPr lvl="1">
              <a:defRPr/>
            </a:pPr>
            <a:r>
              <a:rPr lang="ru-RU" sz="1400" dirty="0">
                <a:solidFill>
                  <a:srgbClr val="53565A"/>
                </a:solidFill>
                <a:latin typeface="Arial"/>
                <a:ea typeface="Verdana"/>
              </a:rPr>
              <a:t>Подчиненных подразделений и работников по работе с документами;</a:t>
            </a:r>
          </a:p>
          <a:p>
            <a:pPr lvl="1">
              <a:defRPr/>
            </a:pPr>
            <a:r>
              <a:rPr lang="ru-RU" sz="1400" dirty="0">
                <a:solidFill>
                  <a:srgbClr val="53565A"/>
                </a:solidFill>
                <a:latin typeface="Arial"/>
                <a:ea typeface="Verdana"/>
              </a:rPr>
              <a:t>Исполнения поручений;</a:t>
            </a:r>
          </a:p>
          <a:p>
            <a:pPr lvl="1">
              <a:defRPr/>
            </a:pPr>
            <a:r>
              <a:rPr lang="ru-RU" sz="1400" dirty="0">
                <a:solidFill>
                  <a:srgbClr val="53565A"/>
                </a:solidFill>
                <a:latin typeface="Arial"/>
                <a:ea typeface="Verdana"/>
              </a:rPr>
              <a:t>Возврата договоров с подписания от контрагентов;</a:t>
            </a:r>
          </a:p>
          <a:p>
            <a:pPr lvl="1">
              <a:defRPr/>
            </a:pPr>
            <a:r>
              <a:rPr lang="ru-RU" sz="1400" dirty="0">
                <a:solidFill>
                  <a:srgbClr val="53565A"/>
                </a:solidFill>
                <a:latin typeface="Arial"/>
                <a:ea typeface="Verdana"/>
              </a:rPr>
              <a:t>По завершающимся договорам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212" y="895349"/>
            <a:ext cx="5907888" cy="38385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825" y="2814636"/>
            <a:ext cx="5086350" cy="32965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3849" y="3885421"/>
            <a:ext cx="3937976" cy="234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2732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6903</TotalTime>
  <Words>726</Words>
  <Application>Microsoft Office PowerPoint</Application>
  <DocSecurity>0</DocSecurity>
  <PresentationFormat>Широкоэкранный</PresentationFormat>
  <Paragraphs>134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CocoSharp</vt:lpstr>
      <vt:lpstr>SB Sans Display Regular</vt:lpstr>
      <vt:lpstr>Segoe UI Light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Жиляков Валентин Юрьевич</dc:creator>
  <cp:keywords/>
  <dc:description/>
  <cp:lastModifiedBy>Полляк Григорий Михайлович</cp:lastModifiedBy>
  <cp:revision>232</cp:revision>
  <dcterms:created xsi:type="dcterms:W3CDTF">2024-02-01T06:34:29Z</dcterms:created>
  <dcterms:modified xsi:type="dcterms:W3CDTF">2026-03-13T04:41:38Z</dcterms:modified>
  <cp:category/>
  <dc:identifier/>
  <cp:contentStatus/>
  <dc:language/>
  <cp:version/>
</cp:coreProperties>
</file>